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8"/>
    <p:sldId id="257" r:id="rId39"/>
    <p:sldId id="258" r:id="rId40"/>
    <p:sldId id="259" r:id="rId41"/>
    <p:sldId id="260" r:id="rId42"/>
    <p:sldId id="261" r:id="rId43"/>
    <p:sldId id="262" r:id="rId44"/>
    <p:sldId id="263" r:id="rId45"/>
    <p:sldId id="264" r:id="rId46"/>
    <p:sldId id="265" r:id="rId47"/>
    <p:sldId id="266" r:id="rId48"/>
    <p:sldId id="267" r:id="rId49"/>
    <p:sldId id="268" r:id="rId50"/>
    <p:sldId id="269" r:id="rId51"/>
    <p:sldId id="270" r:id="rId52"/>
    <p:sldId id="271" r:id="rId53"/>
    <p:sldId id="272" r:id="rId54"/>
    <p:sldId id="273" r:id="rId55"/>
    <p:sldId id="274" r:id="rId56"/>
    <p:sldId id="275" r:id="rId57"/>
  </p:sldIdLst>
  <p:sldSz cx="18288000" cy="10287000"/>
  <p:notesSz cx="6858000" cy="9144000"/>
  <p:embeddedFontLst>
    <p:embeddedFont>
      <p:font typeface="Oswald" charset="1" panose="00000500000000000000"/>
      <p:regular r:id="rId6"/>
    </p:embeddedFont>
    <p:embeddedFont>
      <p:font typeface="Oswald Bold" charset="1" panose="00000800000000000000"/>
      <p:regular r:id="rId7"/>
    </p:embeddedFont>
    <p:embeddedFont>
      <p:font typeface="Arimo" charset="1" panose="020B0604020202020204"/>
      <p:regular r:id="rId8"/>
    </p:embeddedFont>
    <p:embeddedFont>
      <p:font typeface="Arimo Bold" charset="1" panose="020B0704020202020204"/>
      <p:regular r:id="rId9"/>
    </p:embeddedFont>
    <p:embeddedFont>
      <p:font typeface="Arimo Italics" charset="1" panose="020B0604020202090204"/>
      <p:regular r:id="rId10"/>
    </p:embeddedFont>
    <p:embeddedFont>
      <p:font typeface="Arimo Bold Italics" charset="1" panose="020B0704020202090204"/>
      <p:regular r:id="rId11"/>
    </p:embeddedFont>
    <p:embeddedFont>
      <p:font typeface="Montserrat Light" charset="1" panose="00000400000000000000"/>
      <p:regular r:id="rId12"/>
    </p:embeddedFont>
    <p:embeddedFont>
      <p:font typeface="Montserrat Light Bold" charset="1" panose="00000800000000000000"/>
      <p:regular r:id="rId13"/>
    </p:embeddedFont>
    <p:embeddedFont>
      <p:font typeface="Montserrat Light Italics" charset="1" panose="00000400000000000000"/>
      <p:regular r:id="rId14"/>
    </p:embeddedFont>
    <p:embeddedFont>
      <p:font typeface="Montserrat Light Bold Italics" charset="1" panose="00000800000000000000"/>
      <p:regular r:id="rId15"/>
    </p:embeddedFont>
    <p:embeddedFont>
      <p:font typeface="DM Sans" charset="1" panose="00000000000000000000"/>
      <p:regular r:id="rId16"/>
    </p:embeddedFont>
    <p:embeddedFont>
      <p:font typeface="DM Sans Bold" charset="1" panose="00000000000000000000"/>
      <p:regular r:id="rId17"/>
    </p:embeddedFont>
    <p:embeddedFont>
      <p:font typeface="DM Sans Italics" charset="1" panose="00000000000000000000"/>
      <p:regular r:id="rId18"/>
    </p:embeddedFont>
    <p:embeddedFont>
      <p:font typeface="DM Sans Bold Italics" charset="1" panose="00000000000000000000"/>
      <p:regular r:id="rId19"/>
    </p:embeddedFont>
    <p:embeddedFont>
      <p:font typeface="Canva Sans" charset="1" panose="020B0503030501040103"/>
      <p:regular r:id="rId20"/>
    </p:embeddedFont>
    <p:embeddedFont>
      <p:font typeface="Canva Sans Bold" charset="1" panose="020B0803030501040103"/>
      <p:regular r:id="rId21"/>
    </p:embeddedFont>
    <p:embeddedFont>
      <p:font typeface="Canva Sans Italics" charset="1" panose="020B0503030501040103"/>
      <p:regular r:id="rId22"/>
    </p:embeddedFont>
    <p:embeddedFont>
      <p:font typeface="Canva Sans Bold Italics" charset="1" panose="020B0803030501040103"/>
      <p:regular r:id="rId23"/>
    </p:embeddedFont>
    <p:embeddedFont>
      <p:font typeface="Canva Sans Medium" charset="1" panose="020B0603030501040103"/>
      <p:regular r:id="rId24"/>
    </p:embeddedFont>
    <p:embeddedFont>
      <p:font typeface="Canva Sans Medium Italics" charset="1" panose="020B0603030501040103"/>
      <p:regular r:id="rId25"/>
    </p:embeddedFont>
    <p:embeddedFont>
      <p:font typeface="Open Sauce" charset="1" panose="00000500000000000000"/>
      <p:regular r:id="rId26"/>
    </p:embeddedFont>
    <p:embeddedFont>
      <p:font typeface="Open Sauce Bold" charset="1" panose="00000800000000000000"/>
      <p:regular r:id="rId27"/>
    </p:embeddedFont>
    <p:embeddedFont>
      <p:font typeface="Open Sauce Italics" charset="1" panose="00000500000000000000"/>
      <p:regular r:id="rId28"/>
    </p:embeddedFont>
    <p:embeddedFont>
      <p:font typeface="Open Sauce Bold Italics" charset="1" panose="00000800000000000000"/>
      <p:regular r:id="rId29"/>
    </p:embeddedFont>
    <p:embeddedFont>
      <p:font typeface="Open Sauce Light" charset="1" panose="00000400000000000000"/>
      <p:regular r:id="rId30"/>
    </p:embeddedFont>
    <p:embeddedFont>
      <p:font typeface="Open Sauce Light Italics" charset="1" panose="00000400000000000000"/>
      <p:regular r:id="rId31"/>
    </p:embeddedFont>
    <p:embeddedFont>
      <p:font typeface="Open Sauce Medium" charset="1" panose="00000600000000000000"/>
      <p:regular r:id="rId32"/>
    </p:embeddedFont>
    <p:embeddedFont>
      <p:font typeface="Open Sauce Medium Italics" charset="1" panose="00000600000000000000"/>
      <p:regular r:id="rId33"/>
    </p:embeddedFont>
    <p:embeddedFont>
      <p:font typeface="Open Sauce Semi-Bold" charset="1" panose="00000700000000000000"/>
      <p:regular r:id="rId34"/>
    </p:embeddedFont>
    <p:embeddedFont>
      <p:font typeface="Open Sauce Semi-Bold Italics" charset="1" panose="00000700000000000000"/>
      <p:regular r:id="rId35"/>
    </p:embeddedFont>
    <p:embeddedFont>
      <p:font typeface="Open Sauce Heavy" charset="1" panose="00000A00000000000000"/>
      <p:regular r:id="rId36"/>
    </p:embeddedFont>
    <p:embeddedFont>
      <p:font typeface="Open Sauce Heavy Italics" charset="1" panose="00000A00000000000000"/>
      <p:regular r:id="rId3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slides/slide1.xml" Type="http://schemas.openxmlformats.org/officeDocument/2006/relationships/slide"/><Relationship Id="rId39" Target="slides/slide2.xml" Type="http://schemas.openxmlformats.org/officeDocument/2006/relationships/slide"/><Relationship Id="rId4" Target="theme/theme1.xml" Type="http://schemas.openxmlformats.org/officeDocument/2006/relationships/theme"/><Relationship Id="rId40" Target="slides/slide3.xml" Type="http://schemas.openxmlformats.org/officeDocument/2006/relationships/slide"/><Relationship Id="rId41" Target="slides/slide4.xml" Type="http://schemas.openxmlformats.org/officeDocument/2006/relationships/slide"/><Relationship Id="rId42" Target="slides/slide5.xml" Type="http://schemas.openxmlformats.org/officeDocument/2006/relationships/slide"/><Relationship Id="rId43" Target="slides/slide6.xml" Type="http://schemas.openxmlformats.org/officeDocument/2006/relationships/slide"/><Relationship Id="rId44" Target="slides/slide7.xml" Type="http://schemas.openxmlformats.org/officeDocument/2006/relationships/slide"/><Relationship Id="rId45" Target="slides/slide8.xml" Type="http://schemas.openxmlformats.org/officeDocument/2006/relationships/slide"/><Relationship Id="rId46" Target="slides/slide9.xml" Type="http://schemas.openxmlformats.org/officeDocument/2006/relationships/slide"/><Relationship Id="rId47" Target="slides/slide10.xml" Type="http://schemas.openxmlformats.org/officeDocument/2006/relationships/slide"/><Relationship Id="rId48" Target="slides/slide11.xml" Type="http://schemas.openxmlformats.org/officeDocument/2006/relationships/slide"/><Relationship Id="rId49" Target="slides/slide12.xml" Type="http://schemas.openxmlformats.org/officeDocument/2006/relationships/slide"/><Relationship Id="rId5" Target="tableStyles.xml" Type="http://schemas.openxmlformats.org/officeDocument/2006/relationships/tableStyles"/><Relationship Id="rId50" Target="slides/slide13.xml" Type="http://schemas.openxmlformats.org/officeDocument/2006/relationships/slide"/><Relationship Id="rId51" Target="slides/slide14.xml" Type="http://schemas.openxmlformats.org/officeDocument/2006/relationships/slide"/><Relationship Id="rId52" Target="slides/slide15.xml" Type="http://schemas.openxmlformats.org/officeDocument/2006/relationships/slide"/><Relationship Id="rId53" Target="slides/slide16.xml" Type="http://schemas.openxmlformats.org/officeDocument/2006/relationships/slide"/><Relationship Id="rId54" Target="slides/slide17.xml" Type="http://schemas.openxmlformats.org/officeDocument/2006/relationships/slide"/><Relationship Id="rId55" Target="slides/slide18.xml" Type="http://schemas.openxmlformats.org/officeDocument/2006/relationships/slide"/><Relationship Id="rId56" Target="slides/slide19.xml" Type="http://schemas.openxmlformats.org/officeDocument/2006/relationships/slide"/><Relationship Id="rId57" Target="slides/slide20.xml" Type="http://schemas.openxmlformats.org/officeDocument/2006/relationships/slide"/><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3.png>
</file>

<file path=ppt/media/image4.svg>
</file>

<file path=ppt/media/image5.png>
</file>

<file path=ppt/media/image6.svg>
</file>

<file path=ppt/media/image7.png>
</file>

<file path=ppt/media/image8.png>
</file>

<file path=ppt/media/image9.sv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6.png" Type="http://schemas.openxmlformats.org/officeDocument/2006/relationships/image"/><Relationship Id="rId5" Target="../media/image17.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 Id="rId5" Target="../media/image18.pn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_rels/slide1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_rels/slide1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_rels/slide1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_rels/slide2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 Id="rId7" Target="../media/image10.png" Type="http://schemas.openxmlformats.org/officeDocument/2006/relationships/image"/><Relationship Id="rId8" Target="../media/image11.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2.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3.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4.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5.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1A1A1A"/>
        </a:solidFill>
      </p:bgPr>
    </p:bg>
    <p:spTree>
      <p:nvGrpSpPr>
        <p:cNvPr id="1" name=""/>
        <p:cNvGrpSpPr/>
        <p:nvPr/>
      </p:nvGrpSpPr>
      <p:grpSpPr>
        <a:xfrm>
          <a:off x="0" y="0"/>
          <a:ext cx="0" cy="0"/>
          <a:chOff x="0" y="0"/>
          <a:chExt cx="0" cy="0"/>
        </a:xfrm>
      </p:grpSpPr>
      <p:sp>
        <p:nvSpPr>
          <p:cNvPr name="Freeform 2" id="2"/>
          <p:cNvSpPr/>
          <p:nvPr/>
        </p:nvSpPr>
        <p:spPr>
          <a:xfrm flipH="false" flipV="false" rot="0">
            <a:off x="-8169367" y="-10264537"/>
            <a:ext cx="15841853" cy="16255633"/>
          </a:xfrm>
          <a:custGeom>
            <a:avLst/>
            <a:gdLst/>
            <a:ahLst/>
            <a:cxnLst/>
            <a:rect r="r" b="b" t="t" l="l"/>
            <a:pathLst>
              <a:path h="16255633" w="15841853">
                <a:moveTo>
                  <a:pt x="0" y="0"/>
                </a:moveTo>
                <a:lnTo>
                  <a:pt x="15841853" y="0"/>
                </a:lnTo>
                <a:lnTo>
                  <a:pt x="15841853" y="16255632"/>
                </a:lnTo>
                <a:lnTo>
                  <a:pt x="0" y="1625563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2848689" y="2693440"/>
            <a:ext cx="12057353" cy="3464642"/>
          </a:xfrm>
          <a:prstGeom prst="rect">
            <a:avLst/>
          </a:prstGeom>
        </p:spPr>
        <p:txBody>
          <a:bodyPr anchor="t" rtlCol="false" tIns="0" lIns="0" bIns="0" rIns="0">
            <a:spAutoFit/>
          </a:bodyPr>
          <a:lstStyle/>
          <a:p>
            <a:pPr>
              <a:lnSpc>
                <a:spcPts val="13948"/>
              </a:lnSpc>
            </a:pPr>
            <a:r>
              <a:rPr lang="en-US" sz="10107" spc="990">
                <a:solidFill>
                  <a:srgbClr val="FFFFFF"/>
                </a:solidFill>
                <a:latin typeface="Oswald Bold"/>
              </a:rPr>
              <a:t>OBSTACLE AVOIDING ROBOT</a:t>
            </a:r>
          </a:p>
        </p:txBody>
      </p:sp>
      <p:sp>
        <p:nvSpPr>
          <p:cNvPr name="Freeform 4" id="4"/>
          <p:cNvSpPr/>
          <p:nvPr/>
        </p:nvSpPr>
        <p:spPr>
          <a:xfrm flipH="false" flipV="false" rot="0">
            <a:off x="13581753" y="-5968633"/>
            <a:ext cx="15841853" cy="16255633"/>
          </a:xfrm>
          <a:custGeom>
            <a:avLst/>
            <a:gdLst/>
            <a:ahLst/>
            <a:cxnLst/>
            <a:rect r="r" b="b" t="t" l="l"/>
            <a:pathLst>
              <a:path h="16255633" w="15841853">
                <a:moveTo>
                  <a:pt x="0" y="0"/>
                </a:moveTo>
                <a:lnTo>
                  <a:pt x="15841853" y="0"/>
                </a:lnTo>
                <a:lnTo>
                  <a:pt x="15841853" y="16255633"/>
                </a:lnTo>
                <a:lnTo>
                  <a:pt x="0" y="1625563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5" id="5"/>
          <p:cNvSpPr txBox="true"/>
          <p:nvPr/>
        </p:nvSpPr>
        <p:spPr>
          <a:xfrm rot="0">
            <a:off x="11341218" y="7127318"/>
            <a:ext cx="5287894" cy="2505499"/>
          </a:xfrm>
          <a:prstGeom prst="rect">
            <a:avLst/>
          </a:prstGeom>
        </p:spPr>
        <p:txBody>
          <a:bodyPr anchor="t" rtlCol="false" tIns="0" lIns="0" bIns="0" rIns="0">
            <a:spAutoFit/>
          </a:bodyPr>
          <a:lstStyle/>
          <a:p>
            <a:pPr>
              <a:lnSpc>
                <a:spcPts val="3999"/>
              </a:lnSpc>
            </a:pPr>
            <a:r>
              <a:rPr lang="en-US" sz="2898" spc="284" u="sng">
                <a:solidFill>
                  <a:srgbClr val="F5FFF5"/>
                </a:solidFill>
                <a:latin typeface="DM Sans"/>
              </a:rPr>
              <a:t>BY</a:t>
            </a:r>
            <a:r>
              <a:rPr lang="en-US" sz="2898" spc="284">
                <a:solidFill>
                  <a:srgbClr val="F5FFF5"/>
                </a:solidFill>
                <a:latin typeface="DM Sans"/>
              </a:rPr>
              <a:t>,</a:t>
            </a:r>
          </a:p>
          <a:p>
            <a:pPr>
              <a:lnSpc>
                <a:spcPts val="3999"/>
              </a:lnSpc>
            </a:pPr>
            <a:r>
              <a:rPr lang="en-US" sz="2898" spc="284">
                <a:solidFill>
                  <a:srgbClr val="F5FFF5"/>
                </a:solidFill>
                <a:latin typeface="DM Sans"/>
              </a:rPr>
              <a:t>    BARANIDHARAN S</a:t>
            </a:r>
          </a:p>
          <a:p>
            <a:pPr>
              <a:lnSpc>
                <a:spcPts val="3999"/>
              </a:lnSpc>
            </a:pPr>
            <a:r>
              <a:rPr lang="en-US" sz="2898" spc="284">
                <a:solidFill>
                  <a:srgbClr val="F5FFF5"/>
                </a:solidFill>
                <a:latin typeface="DM Sans"/>
              </a:rPr>
              <a:t>    SANJEEV U</a:t>
            </a:r>
          </a:p>
          <a:p>
            <a:pPr>
              <a:lnSpc>
                <a:spcPts val="3999"/>
              </a:lnSpc>
            </a:pPr>
            <a:r>
              <a:rPr lang="en-US" sz="2898" spc="284">
                <a:solidFill>
                  <a:srgbClr val="F5FFF5"/>
                </a:solidFill>
                <a:latin typeface="DM Sans"/>
              </a:rPr>
              <a:t>    JEEVAN PRABAKARAN S</a:t>
            </a:r>
          </a:p>
          <a:p>
            <a:pPr algn="l">
              <a:lnSpc>
                <a:spcPts val="3999"/>
              </a:lnSpc>
            </a:pPr>
            <a:r>
              <a:rPr lang="en-US" sz="2898" spc="284">
                <a:solidFill>
                  <a:srgbClr val="F5FFF5"/>
                </a:solidFill>
                <a:latin typeface="DM Sans"/>
              </a:rPr>
              <a:t>    JUBINNATH  R</a:t>
            </a:r>
          </a:p>
        </p:txBody>
      </p:sp>
      <p:sp>
        <p:nvSpPr>
          <p:cNvPr name="TextBox 6" id="6"/>
          <p:cNvSpPr txBox="true"/>
          <p:nvPr/>
        </p:nvSpPr>
        <p:spPr>
          <a:xfrm rot="0">
            <a:off x="454245" y="7837805"/>
            <a:ext cx="8689755" cy="1420495"/>
          </a:xfrm>
          <a:prstGeom prst="rect">
            <a:avLst/>
          </a:prstGeom>
        </p:spPr>
        <p:txBody>
          <a:bodyPr anchor="t" rtlCol="false" tIns="0" lIns="0" bIns="0" rIns="0">
            <a:spAutoFit/>
          </a:bodyPr>
          <a:lstStyle/>
          <a:p>
            <a:pPr algn="just">
              <a:lnSpc>
                <a:spcPts val="3770"/>
              </a:lnSpc>
              <a:spcBef>
                <a:spcPct val="0"/>
              </a:spcBef>
            </a:pPr>
            <a:r>
              <a:rPr lang="en-US" sz="2900" u="sng">
                <a:solidFill>
                  <a:srgbClr val="FFFFFF"/>
                </a:solidFill>
                <a:latin typeface="Open Sauce"/>
              </a:rPr>
              <a:t>MENTOR</a:t>
            </a:r>
            <a:r>
              <a:rPr lang="en-US" sz="2900" u="sng">
                <a:solidFill>
                  <a:srgbClr val="FFFFFF"/>
                </a:solidFill>
                <a:latin typeface="Open Sauce"/>
              </a:rPr>
              <a:t> </a:t>
            </a:r>
            <a:r>
              <a:rPr lang="en-US" sz="2900">
                <a:solidFill>
                  <a:srgbClr val="FFFFFF"/>
                </a:solidFill>
                <a:latin typeface="Open Sauce"/>
              </a:rPr>
              <a:t>:</a:t>
            </a:r>
          </a:p>
          <a:p>
            <a:pPr algn="just">
              <a:lnSpc>
                <a:spcPts val="3770"/>
              </a:lnSpc>
              <a:spcBef>
                <a:spcPct val="0"/>
              </a:spcBef>
            </a:pPr>
            <a:r>
              <a:rPr lang="en-US" sz="2900">
                <a:solidFill>
                  <a:srgbClr val="FFFFFF"/>
                </a:solidFill>
                <a:latin typeface="Open Sauce"/>
              </a:rPr>
              <a:t>      Dr.MAGESHWARAN.M, HOD of Mechatronics</a:t>
            </a:r>
          </a:p>
          <a:p>
            <a:pPr algn="just">
              <a:lnSpc>
                <a:spcPts val="3770"/>
              </a:lnSpc>
              <a:spcBef>
                <a:spcPct val="0"/>
              </a:spcBef>
            </a:pPr>
            <a:r>
              <a:rPr lang="en-US" sz="2900">
                <a:solidFill>
                  <a:srgbClr val="FFFFFF"/>
                </a:solidFill>
                <a:latin typeface="Open Sauce"/>
              </a:rPr>
              <a:t>      ARUNKUMAR.S, Assistant Professor </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2F4F5"/>
        </a:solidFill>
      </p:bgPr>
    </p:bg>
    <p:spTree>
      <p:nvGrpSpPr>
        <p:cNvPr id="1" name=""/>
        <p:cNvGrpSpPr/>
        <p:nvPr/>
      </p:nvGrpSpPr>
      <p:grpSpPr>
        <a:xfrm>
          <a:off x="0" y="0"/>
          <a:ext cx="0" cy="0"/>
          <a:chOff x="0" y="0"/>
          <a:chExt cx="0" cy="0"/>
        </a:xfrm>
      </p:grpSpPr>
      <p:sp>
        <p:nvSpPr>
          <p:cNvPr name="Freeform 2" id="2"/>
          <p:cNvSpPr/>
          <p:nvPr/>
        </p:nvSpPr>
        <p:spPr>
          <a:xfrm flipH="false" flipV="false" rot="887923">
            <a:off x="-3872643" y="7865269"/>
            <a:ext cx="13977230" cy="14342307"/>
          </a:xfrm>
          <a:custGeom>
            <a:avLst/>
            <a:gdLst/>
            <a:ahLst/>
            <a:cxnLst/>
            <a:rect r="r" b="b" t="t" l="l"/>
            <a:pathLst>
              <a:path h="14342307" w="13977230">
                <a:moveTo>
                  <a:pt x="0" y="0"/>
                </a:moveTo>
                <a:lnTo>
                  <a:pt x="13977231" y="0"/>
                </a:lnTo>
                <a:lnTo>
                  <a:pt x="13977231" y="14342307"/>
                </a:lnTo>
                <a:lnTo>
                  <a:pt x="0" y="1434230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887923">
            <a:off x="13025268" y="-3768294"/>
            <a:ext cx="7032580" cy="7216267"/>
          </a:xfrm>
          <a:custGeom>
            <a:avLst/>
            <a:gdLst/>
            <a:ahLst/>
            <a:cxnLst/>
            <a:rect r="r" b="b" t="t" l="l"/>
            <a:pathLst>
              <a:path h="7216267" w="7032580">
                <a:moveTo>
                  <a:pt x="0" y="0"/>
                </a:moveTo>
                <a:lnTo>
                  <a:pt x="7032580" y="0"/>
                </a:lnTo>
                <a:lnTo>
                  <a:pt x="7032580" y="7216267"/>
                </a:lnTo>
                <a:lnTo>
                  <a:pt x="0" y="721626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4" id="4"/>
          <p:cNvGrpSpPr/>
          <p:nvPr/>
        </p:nvGrpSpPr>
        <p:grpSpPr>
          <a:xfrm rot="0">
            <a:off x="16783223" y="8535567"/>
            <a:ext cx="2094695" cy="2377721"/>
            <a:chOff x="0" y="0"/>
            <a:chExt cx="551689" cy="626231"/>
          </a:xfrm>
        </p:grpSpPr>
        <p:sp>
          <p:nvSpPr>
            <p:cNvPr name="Freeform 5" id="5"/>
            <p:cNvSpPr/>
            <p:nvPr/>
          </p:nvSpPr>
          <p:spPr>
            <a:xfrm flipH="false" flipV="false" rot="0">
              <a:off x="0" y="0"/>
              <a:ext cx="551689" cy="626231"/>
            </a:xfrm>
            <a:custGeom>
              <a:avLst/>
              <a:gdLst/>
              <a:ahLst/>
              <a:cxnLst/>
              <a:rect r="r" b="b" t="t" l="l"/>
              <a:pathLst>
                <a:path h="626231" w="551689">
                  <a:moveTo>
                    <a:pt x="0" y="0"/>
                  </a:moveTo>
                  <a:lnTo>
                    <a:pt x="551689" y="0"/>
                  </a:lnTo>
                  <a:lnTo>
                    <a:pt x="551689" y="626231"/>
                  </a:lnTo>
                  <a:lnTo>
                    <a:pt x="0" y="626231"/>
                  </a:lnTo>
                  <a:close/>
                </a:path>
              </a:pathLst>
            </a:custGeom>
            <a:solidFill>
              <a:srgbClr val="CCCCCC"/>
            </a:solidFill>
          </p:spPr>
        </p:sp>
        <p:sp>
          <p:nvSpPr>
            <p:cNvPr name="TextBox 6" id="6"/>
            <p:cNvSpPr txBox="true"/>
            <p:nvPr/>
          </p:nvSpPr>
          <p:spPr>
            <a:xfrm>
              <a:off x="0" y="-19050"/>
              <a:ext cx="551689" cy="645281"/>
            </a:xfrm>
            <a:prstGeom prst="rect">
              <a:avLst/>
            </a:prstGeom>
          </p:spPr>
          <p:txBody>
            <a:bodyPr anchor="ctr" rtlCol="false" tIns="50800" lIns="50800" bIns="50800" rIns="50800"/>
            <a:lstStyle/>
            <a:p>
              <a:pPr algn="ctr">
                <a:lnSpc>
                  <a:spcPts val="2859"/>
                </a:lnSpc>
              </a:pPr>
            </a:p>
          </p:txBody>
        </p:sp>
      </p:grpSp>
      <p:grpSp>
        <p:nvGrpSpPr>
          <p:cNvPr name="Group 7" id="7"/>
          <p:cNvGrpSpPr/>
          <p:nvPr/>
        </p:nvGrpSpPr>
        <p:grpSpPr>
          <a:xfrm rot="0">
            <a:off x="-754840" y="-1461535"/>
            <a:ext cx="2094695" cy="2377721"/>
            <a:chOff x="0" y="0"/>
            <a:chExt cx="551689" cy="626231"/>
          </a:xfrm>
        </p:grpSpPr>
        <p:sp>
          <p:nvSpPr>
            <p:cNvPr name="Freeform 8" id="8"/>
            <p:cNvSpPr/>
            <p:nvPr/>
          </p:nvSpPr>
          <p:spPr>
            <a:xfrm flipH="false" flipV="false" rot="0">
              <a:off x="0" y="0"/>
              <a:ext cx="551689" cy="626231"/>
            </a:xfrm>
            <a:custGeom>
              <a:avLst/>
              <a:gdLst/>
              <a:ahLst/>
              <a:cxnLst/>
              <a:rect r="r" b="b" t="t" l="l"/>
              <a:pathLst>
                <a:path h="626231" w="551689">
                  <a:moveTo>
                    <a:pt x="0" y="0"/>
                  </a:moveTo>
                  <a:lnTo>
                    <a:pt x="551689" y="0"/>
                  </a:lnTo>
                  <a:lnTo>
                    <a:pt x="551689" y="626231"/>
                  </a:lnTo>
                  <a:lnTo>
                    <a:pt x="0" y="626231"/>
                  </a:lnTo>
                  <a:close/>
                </a:path>
              </a:pathLst>
            </a:custGeom>
            <a:solidFill>
              <a:srgbClr val="CCCCCC"/>
            </a:solidFill>
          </p:spPr>
        </p:sp>
        <p:sp>
          <p:nvSpPr>
            <p:cNvPr name="TextBox 9" id="9"/>
            <p:cNvSpPr txBox="true"/>
            <p:nvPr/>
          </p:nvSpPr>
          <p:spPr>
            <a:xfrm>
              <a:off x="0" y="-19050"/>
              <a:ext cx="551689" cy="645281"/>
            </a:xfrm>
            <a:prstGeom prst="rect">
              <a:avLst/>
            </a:prstGeom>
          </p:spPr>
          <p:txBody>
            <a:bodyPr anchor="ctr" rtlCol="false" tIns="50800" lIns="50800" bIns="50800" rIns="50800"/>
            <a:lstStyle/>
            <a:p>
              <a:pPr algn="ctr">
                <a:lnSpc>
                  <a:spcPts val="2859"/>
                </a:lnSpc>
              </a:pPr>
            </a:p>
          </p:txBody>
        </p:sp>
      </p:grpSp>
      <p:sp>
        <p:nvSpPr>
          <p:cNvPr name="Freeform 10" id="10"/>
          <p:cNvSpPr/>
          <p:nvPr/>
        </p:nvSpPr>
        <p:spPr>
          <a:xfrm flipH="false" flipV="false" rot="0">
            <a:off x="568151" y="1889392"/>
            <a:ext cx="5555804" cy="4993191"/>
          </a:xfrm>
          <a:custGeom>
            <a:avLst/>
            <a:gdLst/>
            <a:ahLst/>
            <a:cxnLst/>
            <a:rect r="r" b="b" t="t" l="l"/>
            <a:pathLst>
              <a:path h="4993191" w="5555804">
                <a:moveTo>
                  <a:pt x="0" y="0"/>
                </a:moveTo>
                <a:lnTo>
                  <a:pt x="5555804" y="0"/>
                </a:lnTo>
                <a:lnTo>
                  <a:pt x="5555804" y="4993191"/>
                </a:lnTo>
                <a:lnTo>
                  <a:pt x="0" y="4993191"/>
                </a:lnTo>
                <a:lnTo>
                  <a:pt x="0" y="0"/>
                </a:lnTo>
                <a:close/>
              </a:path>
            </a:pathLst>
          </a:custGeom>
          <a:blipFill>
            <a:blip r:embed="rId4"/>
            <a:stretch>
              <a:fillRect l="0" t="0" r="0" b="0"/>
            </a:stretch>
          </a:blipFill>
        </p:spPr>
      </p:sp>
      <p:sp>
        <p:nvSpPr>
          <p:cNvPr name="Freeform 11" id="11"/>
          <p:cNvSpPr/>
          <p:nvPr/>
        </p:nvSpPr>
        <p:spPr>
          <a:xfrm flipH="false" flipV="false" rot="0">
            <a:off x="10309093" y="3038174"/>
            <a:ext cx="7521478" cy="5014319"/>
          </a:xfrm>
          <a:custGeom>
            <a:avLst/>
            <a:gdLst/>
            <a:ahLst/>
            <a:cxnLst/>
            <a:rect r="r" b="b" t="t" l="l"/>
            <a:pathLst>
              <a:path h="5014319" w="7521478">
                <a:moveTo>
                  <a:pt x="0" y="0"/>
                </a:moveTo>
                <a:lnTo>
                  <a:pt x="7521478" y="0"/>
                </a:lnTo>
                <a:lnTo>
                  <a:pt x="7521478" y="5014319"/>
                </a:lnTo>
                <a:lnTo>
                  <a:pt x="0" y="5014319"/>
                </a:lnTo>
                <a:lnTo>
                  <a:pt x="0" y="0"/>
                </a:lnTo>
                <a:close/>
              </a:path>
            </a:pathLst>
          </a:custGeom>
          <a:blipFill>
            <a:blip r:embed="rId5"/>
            <a:stretch>
              <a:fillRect l="0" t="0" r="0" b="0"/>
            </a:stretch>
          </a:blipFill>
        </p:spPr>
      </p:sp>
      <p:sp>
        <p:nvSpPr>
          <p:cNvPr name="TextBox 12" id="12"/>
          <p:cNvSpPr txBox="true"/>
          <p:nvPr/>
        </p:nvSpPr>
        <p:spPr>
          <a:xfrm rot="0">
            <a:off x="3779608" y="859036"/>
            <a:ext cx="7449820" cy="812800"/>
          </a:xfrm>
          <a:prstGeom prst="rect">
            <a:avLst/>
          </a:prstGeom>
        </p:spPr>
        <p:txBody>
          <a:bodyPr anchor="t" rtlCol="false" tIns="0" lIns="0" bIns="0" rIns="0">
            <a:spAutoFit/>
          </a:bodyPr>
          <a:lstStyle/>
          <a:p>
            <a:pPr algn="ctr">
              <a:lnSpc>
                <a:spcPts val="6500"/>
              </a:lnSpc>
              <a:spcBef>
                <a:spcPct val="0"/>
              </a:spcBef>
            </a:pPr>
            <a:r>
              <a:rPr lang="en-US" sz="5000" u="sng">
                <a:solidFill>
                  <a:srgbClr val="000000"/>
                </a:solidFill>
                <a:latin typeface="Open Sauce"/>
              </a:rPr>
              <a:t>CHASSIS AND JUMPERS</a:t>
            </a:r>
          </a:p>
        </p:txBody>
      </p:sp>
      <p:sp>
        <p:nvSpPr>
          <p:cNvPr name="TextBox 13" id="13"/>
          <p:cNvSpPr txBox="true"/>
          <p:nvPr/>
        </p:nvSpPr>
        <p:spPr>
          <a:xfrm rot="0">
            <a:off x="5826740" y="2254758"/>
            <a:ext cx="7711720" cy="1971675"/>
          </a:xfrm>
          <a:prstGeom prst="rect">
            <a:avLst/>
          </a:prstGeom>
        </p:spPr>
        <p:txBody>
          <a:bodyPr anchor="t" rtlCol="false" tIns="0" lIns="0" bIns="0" rIns="0">
            <a:spAutoFit/>
          </a:bodyPr>
          <a:lstStyle/>
          <a:p>
            <a:pPr algn="ctr">
              <a:lnSpc>
                <a:spcPts val="3900"/>
              </a:lnSpc>
              <a:spcBef>
                <a:spcPct val="0"/>
              </a:spcBef>
            </a:pPr>
            <a:r>
              <a:rPr lang="en-US" sz="3000">
                <a:solidFill>
                  <a:srgbClr val="000000"/>
                </a:solidFill>
                <a:latin typeface="Montserrat Light"/>
              </a:rPr>
              <a:t>A chassis is the load-bearing framework of a manufactured object, which structurally supports the object in its construction and function</a:t>
            </a:r>
          </a:p>
        </p:txBody>
      </p:sp>
      <p:sp>
        <p:nvSpPr>
          <p:cNvPr name="TextBox 14" id="14"/>
          <p:cNvSpPr txBox="true"/>
          <p:nvPr/>
        </p:nvSpPr>
        <p:spPr>
          <a:xfrm rot="0">
            <a:off x="6327061" y="6762152"/>
            <a:ext cx="7964063" cy="2962275"/>
          </a:xfrm>
          <a:prstGeom prst="rect">
            <a:avLst/>
          </a:prstGeom>
        </p:spPr>
        <p:txBody>
          <a:bodyPr anchor="t" rtlCol="false" tIns="0" lIns="0" bIns="0" rIns="0">
            <a:spAutoFit/>
          </a:bodyPr>
          <a:lstStyle/>
          <a:p>
            <a:pPr algn="ctr">
              <a:lnSpc>
                <a:spcPts val="3900"/>
              </a:lnSpc>
              <a:spcBef>
                <a:spcPct val="0"/>
              </a:spcBef>
            </a:pPr>
            <a:r>
              <a:rPr lang="en-US" sz="3000">
                <a:solidFill>
                  <a:srgbClr val="000000"/>
                </a:solidFill>
                <a:latin typeface="Montserrat Light"/>
              </a:rPr>
              <a:t>A jumper wire is an electric wire that connects remote electric circuits used for printed circuit boards. By attaching a jumper wire on the circuit, it can be short-circuited and short-cut (jump) to the electric circuit.</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sp>
        <p:nvSpPr>
          <p:cNvPr name="Freeform 3" id="3"/>
          <p:cNvSpPr/>
          <p:nvPr/>
        </p:nvSpPr>
        <p:spPr>
          <a:xfrm flipH="false" flipV="false" rot="887923">
            <a:off x="-6921866" y="-10594231"/>
            <a:ext cx="13843731" cy="14205321"/>
          </a:xfrm>
          <a:custGeom>
            <a:avLst/>
            <a:gdLst/>
            <a:ahLst/>
            <a:cxnLst/>
            <a:rect r="r" b="b" t="t" l="l"/>
            <a:pathLst>
              <a:path h="14205321" w="13843731">
                <a:moveTo>
                  <a:pt x="0" y="0"/>
                </a:moveTo>
                <a:lnTo>
                  <a:pt x="13843732" y="0"/>
                </a:lnTo>
                <a:lnTo>
                  <a:pt x="13843732" y="14205321"/>
                </a:lnTo>
                <a:lnTo>
                  <a:pt x="0" y="1420532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10580377">
            <a:off x="12436385" y="6103223"/>
            <a:ext cx="12102934" cy="12419055"/>
          </a:xfrm>
          <a:custGeom>
            <a:avLst/>
            <a:gdLst/>
            <a:ahLst/>
            <a:cxnLst/>
            <a:rect r="r" b="b" t="t" l="l"/>
            <a:pathLst>
              <a:path h="12419055" w="12102934">
                <a:moveTo>
                  <a:pt x="0" y="0"/>
                </a:moveTo>
                <a:lnTo>
                  <a:pt x="12102934" y="0"/>
                </a:lnTo>
                <a:lnTo>
                  <a:pt x="12102934" y="12419055"/>
                </a:lnTo>
                <a:lnTo>
                  <a:pt x="0" y="1241905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628831" y="1172061"/>
            <a:ext cx="14714293" cy="7396385"/>
          </a:xfrm>
          <a:custGeom>
            <a:avLst/>
            <a:gdLst/>
            <a:ahLst/>
            <a:cxnLst/>
            <a:rect r="r" b="b" t="t" l="l"/>
            <a:pathLst>
              <a:path h="7396385" w="14714293">
                <a:moveTo>
                  <a:pt x="0" y="0"/>
                </a:moveTo>
                <a:lnTo>
                  <a:pt x="14714293" y="0"/>
                </a:lnTo>
                <a:lnTo>
                  <a:pt x="14714293" y="7396384"/>
                </a:lnTo>
                <a:lnTo>
                  <a:pt x="0" y="7396384"/>
                </a:lnTo>
                <a:lnTo>
                  <a:pt x="0" y="0"/>
                </a:lnTo>
                <a:close/>
              </a:path>
            </a:pathLst>
          </a:custGeom>
          <a:blipFill>
            <a:blip r:embed="rId5"/>
            <a:stretch>
              <a:fillRect l="0" t="0" r="0" b="0"/>
            </a:stretch>
          </a:blipFill>
        </p:spPr>
      </p:sp>
      <p:sp>
        <p:nvSpPr>
          <p:cNvPr name="TextBox 6" id="6"/>
          <p:cNvSpPr txBox="true"/>
          <p:nvPr/>
        </p:nvSpPr>
        <p:spPr>
          <a:xfrm rot="0">
            <a:off x="7384622" y="224527"/>
            <a:ext cx="8677592" cy="1425256"/>
          </a:xfrm>
          <a:prstGeom prst="rect">
            <a:avLst/>
          </a:prstGeom>
        </p:spPr>
        <p:txBody>
          <a:bodyPr anchor="t" rtlCol="false" tIns="0" lIns="0" bIns="0" rIns="0">
            <a:spAutoFit/>
          </a:bodyPr>
          <a:lstStyle/>
          <a:p>
            <a:pPr algn="ctr">
              <a:lnSpc>
                <a:spcPts val="11742"/>
              </a:lnSpc>
            </a:pPr>
            <a:r>
              <a:rPr lang="en-US" sz="8387">
                <a:solidFill>
                  <a:srgbClr val="000000"/>
                </a:solidFill>
                <a:latin typeface="Montserrat Light"/>
              </a:rPr>
              <a:t>Circuit configure</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sp>
        <p:nvSpPr>
          <p:cNvPr name="Freeform 3" id="3"/>
          <p:cNvSpPr/>
          <p:nvPr/>
        </p:nvSpPr>
        <p:spPr>
          <a:xfrm flipH="false" flipV="false" rot="887923">
            <a:off x="-6617121" y="-10255708"/>
            <a:ext cx="13843731" cy="14205321"/>
          </a:xfrm>
          <a:custGeom>
            <a:avLst/>
            <a:gdLst/>
            <a:ahLst/>
            <a:cxnLst/>
            <a:rect r="r" b="b" t="t" l="l"/>
            <a:pathLst>
              <a:path h="14205321" w="13843731">
                <a:moveTo>
                  <a:pt x="0" y="0"/>
                </a:moveTo>
                <a:lnTo>
                  <a:pt x="13843732" y="0"/>
                </a:lnTo>
                <a:lnTo>
                  <a:pt x="13843732" y="14205321"/>
                </a:lnTo>
                <a:lnTo>
                  <a:pt x="0" y="1420532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10580377">
            <a:off x="12548899" y="6183590"/>
            <a:ext cx="12102934" cy="12419055"/>
          </a:xfrm>
          <a:custGeom>
            <a:avLst/>
            <a:gdLst/>
            <a:ahLst/>
            <a:cxnLst/>
            <a:rect r="r" b="b" t="t" l="l"/>
            <a:pathLst>
              <a:path h="12419055" w="12102934">
                <a:moveTo>
                  <a:pt x="0" y="0"/>
                </a:moveTo>
                <a:lnTo>
                  <a:pt x="12102934" y="0"/>
                </a:lnTo>
                <a:lnTo>
                  <a:pt x="12102934" y="12419055"/>
                </a:lnTo>
                <a:lnTo>
                  <a:pt x="0" y="1241905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5" id="5"/>
          <p:cNvSpPr txBox="true"/>
          <p:nvPr/>
        </p:nvSpPr>
        <p:spPr>
          <a:xfrm rot="0">
            <a:off x="8005441" y="6558496"/>
            <a:ext cx="2213980" cy="809625"/>
          </a:xfrm>
          <a:prstGeom prst="rect">
            <a:avLst/>
          </a:prstGeom>
        </p:spPr>
        <p:txBody>
          <a:bodyPr anchor="t" rtlCol="false" tIns="0" lIns="0" bIns="0" rIns="0">
            <a:spAutoFit/>
          </a:bodyPr>
          <a:lstStyle/>
          <a:p>
            <a:pPr algn="ctr">
              <a:lnSpc>
                <a:spcPts val="3286"/>
              </a:lnSpc>
            </a:pPr>
            <a:r>
              <a:rPr lang="en-US" sz="2738" spc="136">
                <a:solidFill>
                  <a:srgbClr val="FFFBFB"/>
                </a:solidFill>
                <a:latin typeface="DM Sans"/>
              </a:rPr>
              <a:t>Drew Holloway</a:t>
            </a:r>
          </a:p>
        </p:txBody>
      </p:sp>
      <p:sp>
        <p:nvSpPr>
          <p:cNvPr name="TextBox 6" id="6"/>
          <p:cNvSpPr txBox="true"/>
          <p:nvPr/>
        </p:nvSpPr>
        <p:spPr>
          <a:xfrm rot="0">
            <a:off x="12294659" y="6558496"/>
            <a:ext cx="2009227" cy="809625"/>
          </a:xfrm>
          <a:prstGeom prst="rect">
            <a:avLst/>
          </a:prstGeom>
        </p:spPr>
        <p:txBody>
          <a:bodyPr anchor="t" rtlCol="false" tIns="0" lIns="0" bIns="0" rIns="0">
            <a:spAutoFit/>
          </a:bodyPr>
          <a:lstStyle/>
          <a:p>
            <a:pPr algn="ctr">
              <a:lnSpc>
                <a:spcPts val="3286"/>
              </a:lnSpc>
            </a:pPr>
            <a:r>
              <a:rPr lang="en-US" sz="2738" spc="136">
                <a:solidFill>
                  <a:srgbClr val="FFFBFB"/>
                </a:solidFill>
                <a:latin typeface="DM Sans"/>
              </a:rPr>
              <a:t>Remy Marsh</a:t>
            </a:r>
          </a:p>
        </p:txBody>
      </p:sp>
      <p:sp>
        <p:nvSpPr>
          <p:cNvPr name="TextBox 7" id="7"/>
          <p:cNvSpPr txBox="true"/>
          <p:nvPr/>
        </p:nvSpPr>
        <p:spPr>
          <a:xfrm rot="0">
            <a:off x="5350599" y="381000"/>
            <a:ext cx="6587490" cy="795338"/>
          </a:xfrm>
          <a:prstGeom prst="rect">
            <a:avLst/>
          </a:prstGeom>
        </p:spPr>
        <p:txBody>
          <a:bodyPr anchor="t" rtlCol="false" tIns="0" lIns="0" bIns="0" rIns="0">
            <a:spAutoFit/>
          </a:bodyPr>
          <a:lstStyle/>
          <a:p>
            <a:pPr algn="ctr">
              <a:lnSpc>
                <a:spcPts val="6000"/>
              </a:lnSpc>
              <a:spcBef>
                <a:spcPct val="0"/>
              </a:spcBef>
            </a:pPr>
            <a:r>
              <a:rPr lang="en-US" sz="5000" u="sng">
                <a:solidFill>
                  <a:srgbClr val="000000"/>
                </a:solidFill>
                <a:latin typeface="Montserrat Light Italics"/>
              </a:rPr>
              <a:t>WORKING PROCESS</a:t>
            </a:r>
          </a:p>
        </p:txBody>
      </p:sp>
      <p:sp>
        <p:nvSpPr>
          <p:cNvPr name="TextBox 8" id="8"/>
          <p:cNvSpPr txBox="true"/>
          <p:nvPr/>
        </p:nvSpPr>
        <p:spPr>
          <a:xfrm rot="0">
            <a:off x="1687054" y="1574006"/>
            <a:ext cx="15284767" cy="568960"/>
          </a:xfrm>
          <a:prstGeom prst="rect">
            <a:avLst/>
          </a:prstGeom>
        </p:spPr>
        <p:txBody>
          <a:bodyPr anchor="t" rtlCol="false" tIns="0" lIns="0" bIns="0" rIns="0">
            <a:spAutoFit/>
          </a:bodyPr>
          <a:lstStyle/>
          <a:p>
            <a:pPr>
              <a:lnSpc>
                <a:spcPts val="280"/>
              </a:lnSpc>
            </a:pPr>
            <a:r>
              <a:rPr lang="en-US" sz="200">
                <a:solidFill>
                  <a:srgbClr val="000000"/>
                </a:solidFill>
                <a:latin typeface="Arimo Bold Italics"/>
              </a:rPr>
              <a:t>E ROBOT READS DATA FROM ITS SENSORS, SUCH AS ULTRASONIC OR INFRARED SENSORS.</a:t>
            </a:r>
            <a:r>
              <a:rPr lang="en-US" sz="200">
                <a:solidFill>
                  <a:srgbClr val="000000"/>
                </a:solidFill>
                <a:latin typeface="Arimo Bold Italics"/>
              </a:rPr>
              <a:t>It processes the sensor data and calculates the distance to the nearest obstacle</a:t>
            </a:r>
          </a:p>
          <a:p>
            <a:pPr>
              <a:lnSpc>
                <a:spcPts val="280"/>
              </a:lnSpc>
            </a:pPr>
          </a:p>
          <a:p>
            <a:pPr>
              <a:lnSpc>
                <a:spcPts val="280"/>
              </a:lnSpc>
            </a:pPr>
          </a:p>
          <a:p>
            <a:pPr>
              <a:lnSpc>
                <a:spcPts val="280"/>
              </a:lnSpc>
            </a:pPr>
          </a:p>
          <a:p>
            <a:pPr algn="ctr">
              <a:lnSpc>
                <a:spcPts val="3566"/>
              </a:lnSpc>
              <a:spcBef>
                <a:spcPct val="0"/>
              </a:spcBef>
            </a:pPr>
          </a:p>
        </p:txBody>
      </p:sp>
      <p:sp>
        <p:nvSpPr>
          <p:cNvPr name="TextBox 9" id="9"/>
          <p:cNvSpPr txBox="true"/>
          <p:nvPr/>
        </p:nvSpPr>
        <p:spPr>
          <a:xfrm rot="0">
            <a:off x="2023550" y="1376045"/>
            <a:ext cx="14611776" cy="7843838"/>
          </a:xfrm>
          <a:prstGeom prst="rect">
            <a:avLst/>
          </a:prstGeom>
        </p:spPr>
        <p:txBody>
          <a:bodyPr anchor="t" rtlCol="false" tIns="0" lIns="0" bIns="0" rIns="0">
            <a:spAutoFit/>
          </a:bodyPr>
          <a:lstStyle/>
          <a:p>
            <a:pPr marL="647700" indent="-323850" lvl="1">
              <a:lnSpc>
                <a:spcPts val="3600"/>
              </a:lnSpc>
              <a:buFont typeface="Arial"/>
              <a:buChar char="•"/>
            </a:pPr>
            <a:r>
              <a:rPr lang="en-US" sz="3000" spc="44">
                <a:solidFill>
                  <a:srgbClr val="000000"/>
                </a:solidFill>
                <a:latin typeface="Montserrat Light"/>
              </a:rPr>
              <a:t>The robot reads data from its sensors, such as ultrasonic or infrared sensors.</a:t>
            </a:r>
          </a:p>
          <a:p>
            <a:pPr>
              <a:lnSpc>
                <a:spcPts val="3600"/>
              </a:lnSpc>
            </a:pPr>
          </a:p>
          <a:p>
            <a:pPr marL="647700" indent="-323850" lvl="1">
              <a:lnSpc>
                <a:spcPts val="3600"/>
              </a:lnSpc>
              <a:buFont typeface="Arial"/>
              <a:buChar char="•"/>
            </a:pPr>
            <a:r>
              <a:rPr lang="en-US" sz="3000" spc="44">
                <a:solidFill>
                  <a:srgbClr val="000000"/>
                </a:solidFill>
                <a:latin typeface="Montserrat Light"/>
              </a:rPr>
              <a:t>It processes the sensor data and calculates the distance to the nearest obstacle.</a:t>
            </a:r>
          </a:p>
          <a:p>
            <a:pPr>
              <a:lnSpc>
                <a:spcPts val="3600"/>
              </a:lnSpc>
            </a:pPr>
          </a:p>
          <a:p>
            <a:pPr marL="647700" indent="-323850" lvl="1">
              <a:lnSpc>
                <a:spcPts val="3600"/>
              </a:lnSpc>
              <a:buFont typeface="Arial"/>
              <a:buChar char="•"/>
            </a:pPr>
            <a:r>
              <a:rPr lang="en-US" sz="3000" spc="44">
                <a:solidFill>
                  <a:srgbClr val="000000"/>
                </a:solidFill>
                <a:latin typeface="Montserrat Light"/>
              </a:rPr>
              <a:t>Based on the sensor data and obstacle distance, the robot's software decides on its next move, such as turning, stopping, or continuing forward.</a:t>
            </a:r>
          </a:p>
          <a:p>
            <a:pPr>
              <a:lnSpc>
                <a:spcPts val="3600"/>
              </a:lnSpc>
            </a:pPr>
          </a:p>
          <a:p>
            <a:pPr marL="647700" indent="-323850" lvl="1">
              <a:lnSpc>
                <a:spcPts val="3600"/>
              </a:lnSpc>
              <a:buFont typeface="Arial"/>
              <a:buChar char="•"/>
            </a:pPr>
            <a:r>
              <a:rPr lang="en-US" sz="3000" spc="44">
                <a:solidFill>
                  <a:srgbClr val="000000"/>
                </a:solidFill>
                <a:latin typeface="Montserrat Light"/>
              </a:rPr>
              <a:t>The software sends motor control commands to the motor drivers, which drive the wheels accordingly.</a:t>
            </a:r>
          </a:p>
          <a:p>
            <a:pPr>
              <a:lnSpc>
                <a:spcPts val="3600"/>
              </a:lnSpc>
            </a:pPr>
          </a:p>
          <a:p>
            <a:pPr marL="647700" indent="-323850" lvl="1">
              <a:lnSpc>
                <a:spcPts val="3600"/>
              </a:lnSpc>
              <a:buFont typeface="Arial"/>
              <a:buChar char="•"/>
            </a:pPr>
            <a:r>
              <a:rPr lang="en-US" sz="3000" spc="44">
                <a:solidFill>
                  <a:srgbClr val="000000"/>
                </a:solidFill>
                <a:latin typeface="Montserrat Light"/>
              </a:rPr>
              <a:t>The robot repeats this process continuously, effectively navigating around obstacles and avoiding collisions.</a:t>
            </a:r>
          </a:p>
          <a:p>
            <a:pPr>
              <a:lnSpc>
                <a:spcPts val="3600"/>
              </a:lnSpc>
            </a:pPr>
          </a:p>
          <a:p>
            <a:pPr algn="l">
              <a:lnSpc>
                <a:spcPts val="3600"/>
              </a:lnSpc>
            </a:pP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F2F4F5"/>
        </a:solidFill>
      </p:bgPr>
    </p:bg>
    <p:spTree>
      <p:nvGrpSpPr>
        <p:cNvPr id="1" name=""/>
        <p:cNvGrpSpPr/>
        <p:nvPr/>
      </p:nvGrpSpPr>
      <p:grpSpPr>
        <a:xfrm>
          <a:off x="0" y="0"/>
          <a:ext cx="0" cy="0"/>
          <a:chOff x="0" y="0"/>
          <a:chExt cx="0" cy="0"/>
        </a:xfrm>
      </p:grpSpPr>
      <p:sp>
        <p:nvSpPr>
          <p:cNvPr name="Freeform 2" id="2"/>
          <p:cNvSpPr/>
          <p:nvPr/>
        </p:nvSpPr>
        <p:spPr>
          <a:xfrm flipH="false" flipV="false" rot="887923">
            <a:off x="-5795632" y="8070637"/>
            <a:ext cx="13977230" cy="14342307"/>
          </a:xfrm>
          <a:custGeom>
            <a:avLst/>
            <a:gdLst/>
            <a:ahLst/>
            <a:cxnLst/>
            <a:rect r="r" b="b" t="t" l="l"/>
            <a:pathLst>
              <a:path h="14342307" w="13977230">
                <a:moveTo>
                  <a:pt x="0" y="0"/>
                </a:moveTo>
                <a:lnTo>
                  <a:pt x="13977230" y="0"/>
                </a:lnTo>
                <a:lnTo>
                  <a:pt x="13977230" y="14342307"/>
                </a:lnTo>
                <a:lnTo>
                  <a:pt x="0" y="1434230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887923">
            <a:off x="15586481" y="-3880808"/>
            <a:ext cx="7032580" cy="7216267"/>
          </a:xfrm>
          <a:custGeom>
            <a:avLst/>
            <a:gdLst/>
            <a:ahLst/>
            <a:cxnLst/>
            <a:rect r="r" b="b" t="t" l="l"/>
            <a:pathLst>
              <a:path h="7216267" w="7032580">
                <a:moveTo>
                  <a:pt x="0" y="0"/>
                </a:moveTo>
                <a:lnTo>
                  <a:pt x="7032581" y="0"/>
                </a:lnTo>
                <a:lnTo>
                  <a:pt x="7032581" y="7216267"/>
                </a:lnTo>
                <a:lnTo>
                  <a:pt x="0" y="721626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4" id="4"/>
          <p:cNvGrpSpPr/>
          <p:nvPr/>
        </p:nvGrpSpPr>
        <p:grpSpPr>
          <a:xfrm rot="0">
            <a:off x="16783223" y="8535567"/>
            <a:ext cx="2094695" cy="2377721"/>
            <a:chOff x="0" y="0"/>
            <a:chExt cx="551689" cy="626231"/>
          </a:xfrm>
        </p:grpSpPr>
        <p:sp>
          <p:nvSpPr>
            <p:cNvPr name="Freeform 5" id="5"/>
            <p:cNvSpPr/>
            <p:nvPr/>
          </p:nvSpPr>
          <p:spPr>
            <a:xfrm flipH="false" flipV="false" rot="0">
              <a:off x="0" y="0"/>
              <a:ext cx="551689" cy="626231"/>
            </a:xfrm>
            <a:custGeom>
              <a:avLst/>
              <a:gdLst/>
              <a:ahLst/>
              <a:cxnLst/>
              <a:rect r="r" b="b" t="t" l="l"/>
              <a:pathLst>
                <a:path h="626231" w="551689">
                  <a:moveTo>
                    <a:pt x="0" y="0"/>
                  </a:moveTo>
                  <a:lnTo>
                    <a:pt x="551689" y="0"/>
                  </a:lnTo>
                  <a:lnTo>
                    <a:pt x="551689" y="626231"/>
                  </a:lnTo>
                  <a:lnTo>
                    <a:pt x="0" y="626231"/>
                  </a:lnTo>
                  <a:close/>
                </a:path>
              </a:pathLst>
            </a:custGeom>
            <a:solidFill>
              <a:srgbClr val="CCCCCC"/>
            </a:solidFill>
          </p:spPr>
        </p:sp>
        <p:sp>
          <p:nvSpPr>
            <p:cNvPr name="TextBox 6" id="6"/>
            <p:cNvSpPr txBox="true"/>
            <p:nvPr/>
          </p:nvSpPr>
          <p:spPr>
            <a:xfrm>
              <a:off x="0" y="-19050"/>
              <a:ext cx="551689" cy="645281"/>
            </a:xfrm>
            <a:prstGeom prst="rect">
              <a:avLst/>
            </a:prstGeom>
          </p:spPr>
          <p:txBody>
            <a:bodyPr anchor="ctr" rtlCol="false" tIns="50800" lIns="50800" bIns="50800" rIns="50800"/>
            <a:lstStyle/>
            <a:p>
              <a:pPr algn="ctr">
                <a:lnSpc>
                  <a:spcPts val="2859"/>
                </a:lnSpc>
              </a:pPr>
            </a:p>
          </p:txBody>
        </p:sp>
      </p:grpSp>
      <p:grpSp>
        <p:nvGrpSpPr>
          <p:cNvPr name="Group 7" id="7"/>
          <p:cNvGrpSpPr/>
          <p:nvPr/>
        </p:nvGrpSpPr>
        <p:grpSpPr>
          <a:xfrm rot="0">
            <a:off x="-754840" y="-1461535"/>
            <a:ext cx="2094695" cy="2377721"/>
            <a:chOff x="0" y="0"/>
            <a:chExt cx="551689" cy="626231"/>
          </a:xfrm>
        </p:grpSpPr>
        <p:sp>
          <p:nvSpPr>
            <p:cNvPr name="Freeform 8" id="8"/>
            <p:cNvSpPr/>
            <p:nvPr/>
          </p:nvSpPr>
          <p:spPr>
            <a:xfrm flipH="false" flipV="false" rot="0">
              <a:off x="0" y="0"/>
              <a:ext cx="551689" cy="626231"/>
            </a:xfrm>
            <a:custGeom>
              <a:avLst/>
              <a:gdLst/>
              <a:ahLst/>
              <a:cxnLst/>
              <a:rect r="r" b="b" t="t" l="l"/>
              <a:pathLst>
                <a:path h="626231" w="551689">
                  <a:moveTo>
                    <a:pt x="0" y="0"/>
                  </a:moveTo>
                  <a:lnTo>
                    <a:pt x="551689" y="0"/>
                  </a:lnTo>
                  <a:lnTo>
                    <a:pt x="551689" y="626231"/>
                  </a:lnTo>
                  <a:lnTo>
                    <a:pt x="0" y="626231"/>
                  </a:lnTo>
                  <a:close/>
                </a:path>
              </a:pathLst>
            </a:custGeom>
            <a:solidFill>
              <a:srgbClr val="CCCCCC"/>
            </a:solidFill>
          </p:spPr>
        </p:sp>
        <p:sp>
          <p:nvSpPr>
            <p:cNvPr name="TextBox 9" id="9"/>
            <p:cNvSpPr txBox="true"/>
            <p:nvPr/>
          </p:nvSpPr>
          <p:spPr>
            <a:xfrm>
              <a:off x="0" y="-19050"/>
              <a:ext cx="551689" cy="645281"/>
            </a:xfrm>
            <a:prstGeom prst="rect">
              <a:avLst/>
            </a:prstGeom>
          </p:spPr>
          <p:txBody>
            <a:bodyPr anchor="ctr" rtlCol="false" tIns="50800" lIns="50800" bIns="50800" rIns="50800"/>
            <a:lstStyle/>
            <a:p>
              <a:pPr algn="ctr">
                <a:lnSpc>
                  <a:spcPts val="2859"/>
                </a:lnSpc>
              </a:pPr>
            </a:p>
          </p:txBody>
        </p:sp>
      </p:grpSp>
      <p:sp>
        <p:nvSpPr>
          <p:cNvPr name="TextBox 10" id="10"/>
          <p:cNvSpPr txBox="true"/>
          <p:nvPr/>
        </p:nvSpPr>
        <p:spPr>
          <a:xfrm rot="0">
            <a:off x="1186899" y="553601"/>
            <a:ext cx="1362551" cy="443865"/>
          </a:xfrm>
          <a:prstGeom prst="rect">
            <a:avLst/>
          </a:prstGeom>
        </p:spPr>
        <p:txBody>
          <a:bodyPr anchor="t" rtlCol="false" tIns="0" lIns="0" bIns="0" rIns="0">
            <a:spAutoFit/>
          </a:bodyPr>
          <a:lstStyle/>
          <a:p>
            <a:pPr algn="ctr">
              <a:lnSpc>
                <a:spcPts val="3509"/>
              </a:lnSpc>
              <a:spcBef>
                <a:spcPct val="0"/>
              </a:spcBef>
            </a:pPr>
            <a:r>
              <a:rPr lang="en-US" sz="2699">
                <a:solidFill>
                  <a:srgbClr val="000000"/>
                </a:solidFill>
                <a:latin typeface="Montserrat Light Bold"/>
              </a:rPr>
              <a:t>CODES:</a:t>
            </a:r>
          </a:p>
        </p:txBody>
      </p:sp>
      <p:sp>
        <p:nvSpPr>
          <p:cNvPr name="TextBox 11" id="11"/>
          <p:cNvSpPr txBox="true"/>
          <p:nvPr/>
        </p:nvSpPr>
        <p:spPr>
          <a:xfrm rot="0">
            <a:off x="2396495" y="1289697"/>
            <a:ext cx="11659737" cy="8294793"/>
          </a:xfrm>
          <a:prstGeom prst="rect">
            <a:avLst/>
          </a:prstGeom>
        </p:spPr>
        <p:txBody>
          <a:bodyPr anchor="t" rtlCol="false" tIns="0" lIns="0" bIns="0" rIns="0">
            <a:spAutoFit/>
          </a:bodyPr>
          <a:lstStyle/>
          <a:p>
            <a:pPr algn="ctr">
              <a:lnSpc>
                <a:spcPts val="3125"/>
              </a:lnSpc>
            </a:pPr>
            <a:r>
              <a:rPr lang="en-US" sz="2404">
                <a:solidFill>
                  <a:srgbClr val="000000"/>
                </a:solidFill>
                <a:latin typeface="Open Sauce"/>
              </a:rPr>
              <a:t>#include &lt;Servo.h&gt;               //Servo motor library. This is standard library                   </a:t>
            </a:r>
          </a:p>
          <a:p>
            <a:pPr algn="ctr">
              <a:lnSpc>
                <a:spcPts val="3125"/>
              </a:lnSpc>
            </a:pPr>
            <a:r>
              <a:rPr lang="en-US" sz="2404">
                <a:solidFill>
                  <a:srgbClr val="000000"/>
                </a:solidFill>
                <a:latin typeface="Open Sauce"/>
              </a:rPr>
              <a:t>#include &lt;NewPing.h&gt;        //Ultrasonic sensor function library. You must install this library</a:t>
            </a:r>
          </a:p>
          <a:p>
            <a:pPr algn="ctr">
              <a:lnSpc>
                <a:spcPts val="3125"/>
              </a:lnSpc>
            </a:pPr>
          </a:p>
          <a:p>
            <a:pPr algn="ctr">
              <a:lnSpc>
                <a:spcPts val="3125"/>
              </a:lnSpc>
            </a:pPr>
            <a:r>
              <a:rPr lang="en-US" sz="2404">
                <a:solidFill>
                  <a:srgbClr val="000000"/>
                </a:solidFill>
                <a:latin typeface="Open Sauce"/>
              </a:rPr>
              <a:t>//our L298N control pins</a:t>
            </a:r>
          </a:p>
          <a:p>
            <a:pPr algn="ctr">
              <a:lnSpc>
                <a:spcPts val="3125"/>
              </a:lnSpc>
            </a:pPr>
            <a:r>
              <a:rPr lang="en-US" sz="2404">
                <a:solidFill>
                  <a:srgbClr val="000000"/>
                </a:solidFill>
                <a:latin typeface="Open Sauce"/>
              </a:rPr>
              <a:t>const int LeftMotorForward = 7;                                                                                      </a:t>
            </a:r>
          </a:p>
          <a:p>
            <a:pPr algn="ctr">
              <a:lnSpc>
                <a:spcPts val="3125"/>
              </a:lnSpc>
            </a:pPr>
            <a:r>
              <a:rPr lang="en-US" sz="2404">
                <a:solidFill>
                  <a:srgbClr val="000000"/>
                </a:solidFill>
                <a:latin typeface="Open Sauce"/>
              </a:rPr>
              <a:t>const int LeftMotorBackward = 6;                                                                               </a:t>
            </a:r>
          </a:p>
          <a:p>
            <a:pPr algn="ctr">
              <a:lnSpc>
                <a:spcPts val="3125"/>
              </a:lnSpc>
            </a:pPr>
            <a:r>
              <a:rPr lang="en-US" sz="2404">
                <a:solidFill>
                  <a:srgbClr val="000000"/>
                </a:solidFill>
                <a:latin typeface="Open Sauce"/>
              </a:rPr>
              <a:t>const int RightMotorForward = 4;                                                                                   </a:t>
            </a:r>
          </a:p>
          <a:p>
            <a:pPr algn="ctr">
              <a:lnSpc>
                <a:spcPts val="3125"/>
              </a:lnSpc>
            </a:pPr>
            <a:r>
              <a:rPr lang="en-US" sz="2404">
                <a:solidFill>
                  <a:srgbClr val="000000"/>
                </a:solidFill>
                <a:latin typeface="Open Sauce"/>
              </a:rPr>
              <a:t>const int RightMotorBackward = 5;                                                                             </a:t>
            </a:r>
          </a:p>
          <a:p>
            <a:pPr algn="ctr">
              <a:lnSpc>
                <a:spcPts val="3125"/>
              </a:lnSpc>
            </a:pPr>
            <a:r>
              <a:rPr lang="en-US" sz="2404">
                <a:solidFill>
                  <a:srgbClr val="000000"/>
                </a:solidFill>
                <a:latin typeface="Open Sauce"/>
              </a:rPr>
              <a:t>//sensor pins                                                                                                               </a:t>
            </a:r>
          </a:p>
          <a:p>
            <a:pPr algn="ctr">
              <a:lnSpc>
                <a:spcPts val="3125"/>
              </a:lnSpc>
            </a:pPr>
            <a:r>
              <a:rPr lang="en-US" sz="2404">
                <a:solidFill>
                  <a:srgbClr val="000000"/>
                </a:solidFill>
                <a:latin typeface="Open Sauce"/>
              </a:rPr>
              <a:t>#define trig_pin A1 //analog input 1                                                                            </a:t>
            </a:r>
          </a:p>
          <a:p>
            <a:pPr algn="ctr">
              <a:lnSpc>
                <a:spcPts val="3125"/>
              </a:lnSpc>
            </a:pPr>
            <a:r>
              <a:rPr lang="en-US" sz="2404">
                <a:solidFill>
                  <a:srgbClr val="000000"/>
                </a:solidFill>
                <a:latin typeface="Open Sauce"/>
              </a:rPr>
              <a:t>#define echo_pin A2 //analog input 2                                                                       </a:t>
            </a:r>
          </a:p>
          <a:p>
            <a:pPr algn="ctr">
              <a:lnSpc>
                <a:spcPts val="3125"/>
              </a:lnSpc>
            </a:pPr>
            <a:r>
              <a:rPr lang="en-US" sz="2404">
                <a:solidFill>
                  <a:srgbClr val="000000"/>
                </a:solidFill>
                <a:latin typeface="Open Sauce"/>
              </a:rPr>
              <a:t>#define maximum_distance 200                                                                                 </a:t>
            </a:r>
          </a:p>
          <a:p>
            <a:pPr algn="ctr">
              <a:lnSpc>
                <a:spcPts val="3125"/>
              </a:lnSpc>
            </a:pPr>
            <a:r>
              <a:rPr lang="en-US" sz="2404">
                <a:solidFill>
                  <a:srgbClr val="000000"/>
                </a:solidFill>
                <a:latin typeface="Open Sauce"/>
              </a:rPr>
              <a:t>boolean goesForward = false;                                                                                    </a:t>
            </a:r>
          </a:p>
          <a:p>
            <a:pPr algn="ctr">
              <a:lnSpc>
                <a:spcPts val="3125"/>
              </a:lnSpc>
            </a:pPr>
            <a:r>
              <a:rPr lang="en-US" sz="2404">
                <a:solidFill>
                  <a:srgbClr val="000000"/>
                </a:solidFill>
                <a:latin typeface="Open Sauce"/>
              </a:rPr>
              <a:t>int distance = 100;                                                                                                        </a:t>
            </a:r>
          </a:p>
          <a:p>
            <a:pPr algn="ctr">
              <a:lnSpc>
                <a:spcPts val="3125"/>
              </a:lnSpc>
            </a:pPr>
          </a:p>
          <a:p>
            <a:pPr algn="ctr">
              <a:lnSpc>
                <a:spcPts val="3125"/>
              </a:lnSpc>
            </a:pPr>
            <a:r>
              <a:rPr lang="en-US" sz="2404">
                <a:solidFill>
                  <a:srgbClr val="000000"/>
                </a:solidFill>
                <a:latin typeface="Open Sauce"/>
              </a:rPr>
              <a:t>NewPing sonar(trig_pin, echo_pin, maximum_distance);           //sensor function</a:t>
            </a:r>
          </a:p>
          <a:p>
            <a:pPr algn="ctr">
              <a:lnSpc>
                <a:spcPts val="3125"/>
              </a:lnSpc>
            </a:pPr>
            <a:r>
              <a:rPr lang="en-US" sz="2404">
                <a:solidFill>
                  <a:srgbClr val="000000"/>
                </a:solidFill>
                <a:latin typeface="Open Sauce"/>
              </a:rPr>
              <a:t>Servo servo_motor;                                                           //our servo name            </a:t>
            </a:r>
          </a:p>
          <a:p>
            <a:pPr algn="ctr">
              <a:lnSpc>
                <a:spcPts val="3125"/>
              </a:lnSpc>
            </a:pPr>
          </a:p>
          <a:p>
            <a:pPr algn="ctr">
              <a:lnSpc>
                <a:spcPts val="3125"/>
              </a:lnSpc>
            </a:pPr>
          </a:p>
          <a:p>
            <a:pPr algn="ctr">
              <a:lnSpc>
                <a:spcPts val="3125"/>
              </a:lnSpc>
              <a:spcBef>
                <a:spcPct val="0"/>
              </a:spcBef>
            </a:pPr>
          </a:p>
        </p:txBody>
      </p:sp>
      <p:sp>
        <p:nvSpPr>
          <p:cNvPr name="Freeform 12" id="12"/>
          <p:cNvSpPr/>
          <p:nvPr/>
        </p:nvSpPr>
        <p:spPr>
          <a:xfrm flipH="false" flipV="false" rot="887923">
            <a:off x="14223176" y="-4007960"/>
            <a:ext cx="7032580" cy="7216267"/>
          </a:xfrm>
          <a:custGeom>
            <a:avLst/>
            <a:gdLst/>
            <a:ahLst/>
            <a:cxnLst/>
            <a:rect r="r" b="b" t="t" l="l"/>
            <a:pathLst>
              <a:path h="7216267" w="7032580">
                <a:moveTo>
                  <a:pt x="0" y="0"/>
                </a:moveTo>
                <a:lnTo>
                  <a:pt x="7032581" y="0"/>
                </a:lnTo>
                <a:lnTo>
                  <a:pt x="7032581" y="7216267"/>
                </a:lnTo>
                <a:lnTo>
                  <a:pt x="0" y="721626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F2F4F5"/>
        </a:solidFill>
      </p:bgPr>
    </p:bg>
    <p:spTree>
      <p:nvGrpSpPr>
        <p:cNvPr id="1" name=""/>
        <p:cNvGrpSpPr/>
        <p:nvPr/>
      </p:nvGrpSpPr>
      <p:grpSpPr>
        <a:xfrm>
          <a:off x="0" y="0"/>
          <a:ext cx="0" cy="0"/>
          <a:chOff x="0" y="0"/>
          <a:chExt cx="0" cy="0"/>
        </a:xfrm>
      </p:grpSpPr>
      <p:sp>
        <p:nvSpPr>
          <p:cNvPr name="Freeform 2" id="2"/>
          <p:cNvSpPr/>
          <p:nvPr/>
        </p:nvSpPr>
        <p:spPr>
          <a:xfrm flipH="false" flipV="false" rot="887923">
            <a:off x="14070776" y="-4160360"/>
            <a:ext cx="7032580" cy="7216267"/>
          </a:xfrm>
          <a:custGeom>
            <a:avLst/>
            <a:gdLst/>
            <a:ahLst/>
            <a:cxnLst/>
            <a:rect r="r" b="b" t="t" l="l"/>
            <a:pathLst>
              <a:path h="7216267" w="7032580">
                <a:moveTo>
                  <a:pt x="0" y="0"/>
                </a:moveTo>
                <a:lnTo>
                  <a:pt x="7032581" y="0"/>
                </a:lnTo>
                <a:lnTo>
                  <a:pt x="7032581" y="7216267"/>
                </a:lnTo>
                <a:lnTo>
                  <a:pt x="0" y="721626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6783223" y="8535567"/>
            <a:ext cx="2094695" cy="2377721"/>
            <a:chOff x="0" y="0"/>
            <a:chExt cx="551689" cy="626231"/>
          </a:xfrm>
        </p:grpSpPr>
        <p:sp>
          <p:nvSpPr>
            <p:cNvPr name="Freeform 4" id="4"/>
            <p:cNvSpPr/>
            <p:nvPr/>
          </p:nvSpPr>
          <p:spPr>
            <a:xfrm flipH="false" flipV="false" rot="0">
              <a:off x="0" y="0"/>
              <a:ext cx="551689" cy="626231"/>
            </a:xfrm>
            <a:custGeom>
              <a:avLst/>
              <a:gdLst/>
              <a:ahLst/>
              <a:cxnLst/>
              <a:rect r="r" b="b" t="t" l="l"/>
              <a:pathLst>
                <a:path h="626231" w="551689">
                  <a:moveTo>
                    <a:pt x="0" y="0"/>
                  </a:moveTo>
                  <a:lnTo>
                    <a:pt x="551689" y="0"/>
                  </a:lnTo>
                  <a:lnTo>
                    <a:pt x="551689" y="626231"/>
                  </a:lnTo>
                  <a:lnTo>
                    <a:pt x="0" y="626231"/>
                  </a:lnTo>
                  <a:close/>
                </a:path>
              </a:pathLst>
            </a:custGeom>
            <a:solidFill>
              <a:srgbClr val="CCCCCC"/>
            </a:solidFill>
          </p:spPr>
        </p:sp>
        <p:sp>
          <p:nvSpPr>
            <p:cNvPr name="TextBox 5" id="5"/>
            <p:cNvSpPr txBox="true"/>
            <p:nvPr/>
          </p:nvSpPr>
          <p:spPr>
            <a:xfrm>
              <a:off x="0" y="-19050"/>
              <a:ext cx="551689" cy="645281"/>
            </a:xfrm>
            <a:prstGeom prst="rect">
              <a:avLst/>
            </a:prstGeom>
          </p:spPr>
          <p:txBody>
            <a:bodyPr anchor="ctr" rtlCol="false" tIns="50800" lIns="50800" bIns="50800" rIns="50800"/>
            <a:lstStyle/>
            <a:p>
              <a:pPr algn="ctr">
                <a:lnSpc>
                  <a:spcPts val="2859"/>
                </a:lnSpc>
              </a:pPr>
            </a:p>
          </p:txBody>
        </p:sp>
      </p:grpSp>
      <p:grpSp>
        <p:nvGrpSpPr>
          <p:cNvPr name="Group 6" id="6"/>
          <p:cNvGrpSpPr/>
          <p:nvPr/>
        </p:nvGrpSpPr>
        <p:grpSpPr>
          <a:xfrm rot="0">
            <a:off x="-1047348" y="-1038998"/>
            <a:ext cx="2094695" cy="2377721"/>
            <a:chOff x="0" y="0"/>
            <a:chExt cx="551689" cy="626231"/>
          </a:xfrm>
        </p:grpSpPr>
        <p:sp>
          <p:nvSpPr>
            <p:cNvPr name="Freeform 7" id="7"/>
            <p:cNvSpPr/>
            <p:nvPr/>
          </p:nvSpPr>
          <p:spPr>
            <a:xfrm flipH="false" flipV="false" rot="0">
              <a:off x="0" y="0"/>
              <a:ext cx="551689" cy="626231"/>
            </a:xfrm>
            <a:custGeom>
              <a:avLst/>
              <a:gdLst/>
              <a:ahLst/>
              <a:cxnLst/>
              <a:rect r="r" b="b" t="t" l="l"/>
              <a:pathLst>
                <a:path h="626231" w="551689">
                  <a:moveTo>
                    <a:pt x="0" y="0"/>
                  </a:moveTo>
                  <a:lnTo>
                    <a:pt x="551689" y="0"/>
                  </a:lnTo>
                  <a:lnTo>
                    <a:pt x="551689" y="626231"/>
                  </a:lnTo>
                  <a:lnTo>
                    <a:pt x="0" y="626231"/>
                  </a:lnTo>
                  <a:close/>
                </a:path>
              </a:pathLst>
            </a:custGeom>
            <a:solidFill>
              <a:srgbClr val="CCCCCC"/>
            </a:solidFill>
          </p:spPr>
        </p:sp>
        <p:sp>
          <p:nvSpPr>
            <p:cNvPr name="TextBox 8" id="8"/>
            <p:cNvSpPr txBox="true"/>
            <p:nvPr/>
          </p:nvSpPr>
          <p:spPr>
            <a:xfrm>
              <a:off x="0" y="-19050"/>
              <a:ext cx="551689" cy="645281"/>
            </a:xfrm>
            <a:prstGeom prst="rect">
              <a:avLst/>
            </a:prstGeom>
          </p:spPr>
          <p:txBody>
            <a:bodyPr anchor="ctr" rtlCol="false" tIns="50800" lIns="50800" bIns="50800" rIns="50800"/>
            <a:lstStyle/>
            <a:p>
              <a:pPr algn="ctr">
                <a:lnSpc>
                  <a:spcPts val="2859"/>
                </a:lnSpc>
              </a:pPr>
            </a:p>
          </p:txBody>
        </p:sp>
      </p:grpSp>
      <p:sp>
        <p:nvSpPr>
          <p:cNvPr name="Freeform 9" id="9"/>
          <p:cNvSpPr/>
          <p:nvPr/>
        </p:nvSpPr>
        <p:spPr>
          <a:xfrm flipH="false" flipV="false" rot="887923">
            <a:off x="-2468943" y="8574701"/>
            <a:ext cx="7032580" cy="7216267"/>
          </a:xfrm>
          <a:custGeom>
            <a:avLst/>
            <a:gdLst/>
            <a:ahLst/>
            <a:cxnLst/>
            <a:rect r="r" b="b" t="t" l="l"/>
            <a:pathLst>
              <a:path h="7216267" w="7032580">
                <a:moveTo>
                  <a:pt x="0" y="0"/>
                </a:moveTo>
                <a:lnTo>
                  <a:pt x="7032581" y="0"/>
                </a:lnTo>
                <a:lnTo>
                  <a:pt x="7032581" y="7216267"/>
                </a:lnTo>
                <a:lnTo>
                  <a:pt x="0" y="721626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0" id="10"/>
          <p:cNvSpPr txBox="true"/>
          <p:nvPr/>
        </p:nvSpPr>
        <p:spPr>
          <a:xfrm rot="0">
            <a:off x="1286490" y="590836"/>
            <a:ext cx="8845033" cy="9086278"/>
          </a:xfrm>
          <a:prstGeom prst="rect">
            <a:avLst/>
          </a:prstGeom>
        </p:spPr>
        <p:txBody>
          <a:bodyPr anchor="t" rtlCol="false" tIns="0" lIns="0" bIns="0" rIns="0">
            <a:spAutoFit/>
          </a:bodyPr>
          <a:lstStyle/>
          <a:p>
            <a:pPr algn="ctr">
              <a:lnSpc>
                <a:spcPts val="3424"/>
              </a:lnSpc>
            </a:pPr>
            <a:r>
              <a:rPr lang="en-US" sz="2634">
                <a:solidFill>
                  <a:srgbClr val="000000"/>
                </a:solidFill>
                <a:latin typeface="Open Sauce"/>
              </a:rPr>
              <a:t>void setup(){                                                        </a:t>
            </a:r>
          </a:p>
          <a:p>
            <a:pPr algn="ctr">
              <a:lnSpc>
                <a:spcPts val="3424"/>
              </a:lnSpc>
            </a:pPr>
          </a:p>
          <a:p>
            <a:pPr algn="ctr">
              <a:lnSpc>
                <a:spcPts val="3424"/>
              </a:lnSpc>
            </a:pPr>
            <a:r>
              <a:rPr lang="en-US" sz="2634">
                <a:solidFill>
                  <a:srgbClr val="000000"/>
                </a:solidFill>
                <a:latin typeface="Open Sauce"/>
              </a:rPr>
              <a:t>         pinMode(RightMotorForward, OUTPUT);                 </a:t>
            </a:r>
          </a:p>
          <a:p>
            <a:pPr algn="ctr">
              <a:lnSpc>
                <a:spcPts val="3424"/>
              </a:lnSpc>
            </a:pPr>
            <a:r>
              <a:rPr lang="en-US" sz="2634">
                <a:solidFill>
                  <a:srgbClr val="000000"/>
                </a:solidFill>
                <a:latin typeface="Open Sauce"/>
              </a:rPr>
              <a:t>  pinMode(LeftMotorForward, OUTPUT);            </a:t>
            </a:r>
          </a:p>
          <a:p>
            <a:pPr algn="ctr">
              <a:lnSpc>
                <a:spcPts val="3424"/>
              </a:lnSpc>
            </a:pPr>
            <a:r>
              <a:rPr lang="en-US" sz="2634">
                <a:solidFill>
                  <a:srgbClr val="000000"/>
                </a:solidFill>
                <a:latin typeface="Open Sauce"/>
              </a:rPr>
              <a:t>  pinMode(LeftMotorBackward, OUTPUT);         </a:t>
            </a:r>
          </a:p>
          <a:p>
            <a:pPr algn="ctr">
              <a:lnSpc>
                <a:spcPts val="3424"/>
              </a:lnSpc>
            </a:pPr>
            <a:r>
              <a:rPr lang="en-US" sz="2634">
                <a:solidFill>
                  <a:srgbClr val="000000"/>
                </a:solidFill>
                <a:latin typeface="Open Sauce"/>
              </a:rPr>
              <a:t>  pinMode(RightMotorBackward, OUTPUT);       </a:t>
            </a:r>
          </a:p>
          <a:p>
            <a:pPr algn="ctr">
              <a:lnSpc>
                <a:spcPts val="3424"/>
              </a:lnSpc>
            </a:pPr>
          </a:p>
          <a:p>
            <a:pPr algn="ctr">
              <a:lnSpc>
                <a:spcPts val="3424"/>
              </a:lnSpc>
            </a:pPr>
            <a:r>
              <a:rPr lang="en-US" sz="2634">
                <a:solidFill>
                  <a:srgbClr val="000000"/>
                </a:solidFill>
                <a:latin typeface="Open Sauce"/>
              </a:rPr>
              <a:t>  servo_motor.attach(10);             //our servo pin</a:t>
            </a:r>
          </a:p>
          <a:p>
            <a:pPr algn="ctr">
              <a:lnSpc>
                <a:spcPts val="3424"/>
              </a:lnSpc>
            </a:pPr>
          </a:p>
          <a:p>
            <a:pPr algn="ctr">
              <a:lnSpc>
                <a:spcPts val="3424"/>
              </a:lnSpc>
            </a:pPr>
            <a:r>
              <a:rPr lang="en-US" sz="2634">
                <a:solidFill>
                  <a:srgbClr val="000000"/>
                </a:solidFill>
                <a:latin typeface="Open Sauce"/>
              </a:rPr>
              <a:t>  servo_motor.write(115);                                      </a:t>
            </a:r>
          </a:p>
          <a:p>
            <a:pPr algn="ctr">
              <a:lnSpc>
                <a:spcPts val="3424"/>
              </a:lnSpc>
            </a:pPr>
            <a:r>
              <a:rPr lang="en-US" sz="2634">
                <a:solidFill>
                  <a:srgbClr val="000000"/>
                </a:solidFill>
                <a:latin typeface="Open Sauce"/>
              </a:rPr>
              <a:t>  delay(2000);                                                        </a:t>
            </a:r>
          </a:p>
          <a:p>
            <a:pPr algn="ctr">
              <a:lnSpc>
                <a:spcPts val="3424"/>
              </a:lnSpc>
            </a:pPr>
            <a:r>
              <a:rPr lang="en-US" sz="2634">
                <a:solidFill>
                  <a:srgbClr val="000000"/>
                </a:solidFill>
                <a:latin typeface="Open Sauce"/>
              </a:rPr>
              <a:t>  distance = readPing();                                         </a:t>
            </a:r>
          </a:p>
          <a:p>
            <a:pPr algn="ctr">
              <a:lnSpc>
                <a:spcPts val="3424"/>
              </a:lnSpc>
            </a:pPr>
            <a:r>
              <a:rPr lang="en-US" sz="2634">
                <a:solidFill>
                  <a:srgbClr val="000000"/>
                </a:solidFill>
                <a:latin typeface="Open Sauce"/>
              </a:rPr>
              <a:t>  delay(100);                                                           </a:t>
            </a:r>
          </a:p>
          <a:p>
            <a:pPr algn="ctr">
              <a:lnSpc>
                <a:spcPts val="3424"/>
              </a:lnSpc>
            </a:pPr>
            <a:r>
              <a:rPr lang="en-US" sz="2634">
                <a:solidFill>
                  <a:srgbClr val="000000"/>
                </a:solidFill>
                <a:latin typeface="Open Sauce"/>
              </a:rPr>
              <a:t>  distance = readPing();                                         </a:t>
            </a:r>
          </a:p>
          <a:p>
            <a:pPr algn="ctr">
              <a:lnSpc>
                <a:spcPts val="3424"/>
              </a:lnSpc>
            </a:pPr>
            <a:r>
              <a:rPr lang="en-US" sz="2634">
                <a:solidFill>
                  <a:srgbClr val="000000"/>
                </a:solidFill>
                <a:latin typeface="Open Sauce"/>
              </a:rPr>
              <a:t>  delay(100);                                                           </a:t>
            </a:r>
          </a:p>
          <a:p>
            <a:pPr algn="ctr">
              <a:lnSpc>
                <a:spcPts val="3424"/>
              </a:lnSpc>
            </a:pPr>
            <a:r>
              <a:rPr lang="en-US" sz="2634">
                <a:solidFill>
                  <a:srgbClr val="000000"/>
                </a:solidFill>
                <a:latin typeface="Open Sauce"/>
              </a:rPr>
              <a:t>  distance = readPing();                                         </a:t>
            </a:r>
          </a:p>
          <a:p>
            <a:pPr algn="ctr">
              <a:lnSpc>
                <a:spcPts val="3424"/>
              </a:lnSpc>
            </a:pPr>
            <a:r>
              <a:rPr lang="en-US" sz="2634">
                <a:solidFill>
                  <a:srgbClr val="000000"/>
                </a:solidFill>
                <a:latin typeface="Open Sauce"/>
              </a:rPr>
              <a:t>  delay(100);                                                           </a:t>
            </a:r>
          </a:p>
          <a:p>
            <a:pPr algn="ctr">
              <a:lnSpc>
                <a:spcPts val="3424"/>
              </a:lnSpc>
            </a:pPr>
            <a:r>
              <a:rPr lang="en-US" sz="2634">
                <a:solidFill>
                  <a:srgbClr val="000000"/>
                </a:solidFill>
                <a:latin typeface="Open Sauce"/>
              </a:rPr>
              <a:t>  distance = readPing();                                        </a:t>
            </a:r>
          </a:p>
          <a:p>
            <a:pPr algn="ctr">
              <a:lnSpc>
                <a:spcPts val="3424"/>
              </a:lnSpc>
            </a:pPr>
            <a:r>
              <a:rPr lang="en-US" sz="2634">
                <a:solidFill>
                  <a:srgbClr val="000000"/>
                </a:solidFill>
                <a:latin typeface="Open Sauce"/>
              </a:rPr>
              <a:t>  delay(100);                                                         </a:t>
            </a:r>
          </a:p>
          <a:p>
            <a:pPr algn="ctr">
              <a:lnSpc>
                <a:spcPts val="3424"/>
              </a:lnSpc>
            </a:pPr>
            <a:r>
              <a:rPr lang="en-US" sz="2634">
                <a:solidFill>
                  <a:srgbClr val="000000"/>
                </a:solidFill>
                <a:latin typeface="Open Sauce"/>
              </a:rPr>
              <a:t>}                                                                       </a:t>
            </a:r>
          </a:p>
          <a:p>
            <a:pPr algn="ctr">
              <a:lnSpc>
                <a:spcPts val="3424"/>
              </a:lnSpc>
              <a:spcBef>
                <a:spcPct val="0"/>
              </a:spcBef>
            </a:pP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F2F4F5"/>
        </a:solidFill>
      </p:bgPr>
    </p:bg>
    <p:spTree>
      <p:nvGrpSpPr>
        <p:cNvPr id="1" name=""/>
        <p:cNvGrpSpPr/>
        <p:nvPr/>
      </p:nvGrpSpPr>
      <p:grpSpPr>
        <a:xfrm>
          <a:off x="0" y="0"/>
          <a:ext cx="0" cy="0"/>
          <a:chOff x="0" y="0"/>
          <a:chExt cx="0" cy="0"/>
        </a:xfrm>
      </p:grpSpPr>
      <p:sp>
        <p:nvSpPr>
          <p:cNvPr name="Freeform 2" id="2"/>
          <p:cNvSpPr/>
          <p:nvPr/>
        </p:nvSpPr>
        <p:spPr>
          <a:xfrm flipH="false" flipV="false" rot="887923">
            <a:off x="14070776" y="-4160360"/>
            <a:ext cx="7032580" cy="7216267"/>
          </a:xfrm>
          <a:custGeom>
            <a:avLst/>
            <a:gdLst/>
            <a:ahLst/>
            <a:cxnLst/>
            <a:rect r="r" b="b" t="t" l="l"/>
            <a:pathLst>
              <a:path h="7216267" w="7032580">
                <a:moveTo>
                  <a:pt x="0" y="0"/>
                </a:moveTo>
                <a:lnTo>
                  <a:pt x="7032581" y="0"/>
                </a:lnTo>
                <a:lnTo>
                  <a:pt x="7032581" y="7216267"/>
                </a:lnTo>
                <a:lnTo>
                  <a:pt x="0" y="721626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887923">
            <a:off x="-3516290" y="7996720"/>
            <a:ext cx="7032580" cy="7216267"/>
          </a:xfrm>
          <a:custGeom>
            <a:avLst/>
            <a:gdLst/>
            <a:ahLst/>
            <a:cxnLst/>
            <a:rect r="r" b="b" t="t" l="l"/>
            <a:pathLst>
              <a:path h="7216267" w="7032580">
                <a:moveTo>
                  <a:pt x="0" y="0"/>
                </a:moveTo>
                <a:lnTo>
                  <a:pt x="7032580" y="0"/>
                </a:lnTo>
                <a:lnTo>
                  <a:pt x="7032580" y="7216267"/>
                </a:lnTo>
                <a:lnTo>
                  <a:pt x="0" y="721626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4" id="4"/>
          <p:cNvGrpSpPr/>
          <p:nvPr/>
        </p:nvGrpSpPr>
        <p:grpSpPr>
          <a:xfrm rot="0">
            <a:off x="16783223" y="8535567"/>
            <a:ext cx="2094695" cy="2377721"/>
            <a:chOff x="0" y="0"/>
            <a:chExt cx="551689" cy="626231"/>
          </a:xfrm>
        </p:grpSpPr>
        <p:sp>
          <p:nvSpPr>
            <p:cNvPr name="Freeform 5" id="5"/>
            <p:cNvSpPr/>
            <p:nvPr/>
          </p:nvSpPr>
          <p:spPr>
            <a:xfrm flipH="false" flipV="false" rot="0">
              <a:off x="0" y="0"/>
              <a:ext cx="551689" cy="626231"/>
            </a:xfrm>
            <a:custGeom>
              <a:avLst/>
              <a:gdLst/>
              <a:ahLst/>
              <a:cxnLst/>
              <a:rect r="r" b="b" t="t" l="l"/>
              <a:pathLst>
                <a:path h="626231" w="551689">
                  <a:moveTo>
                    <a:pt x="0" y="0"/>
                  </a:moveTo>
                  <a:lnTo>
                    <a:pt x="551689" y="0"/>
                  </a:lnTo>
                  <a:lnTo>
                    <a:pt x="551689" y="626231"/>
                  </a:lnTo>
                  <a:lnTo>
                    <a:pt x="0" y="626231"/>
                  </a:lnTo>
                  <a:close/>
                </a:path>
              </a:pathLst>
            </a:custGeom>
            <a:solidFill>
              <a:srgbClr val="CCCCCC"/>
            </a:solidFill>
          </p:spPr>
        </p:sp>
        <p:sp>
          <p:nvSpPr>
            <p:cNvPr name="TextBox 6" id="6"/>
            <p:cNvSpPr txBox="true"/>
            <p:nvPr/>
          </p:nvSpPr>
          <p:spPr>
            <a:xfrm>
              <a:off x="0" y="-19050"/>
              <a:ext cx="551689" cy="645281"/>
            </a:xfrm>
            <a:prstGeom prst="rect">
              <a:avLst/>
            </a:prstGeom>
          </p:spPr>
          <p:txBody>
            <a:bodyPr anchor="ctr" rtlCol="false" tIns="50800" lIns="50800" bIns="50800" rIns="50800"/>
            <a:lstStyle/>
            <a:p>
              <a:pPr algn="ctr">
                <a:lnSpc>
                  <a:spcPts val="2859"/>
                </a:lnSpc>
              </a:pPr>
            </a:p>
          </p:txBody>
        </p:sp>
      </p:grpSp>
      <p:grpSp>
        <p:nvGrpSpPr>
          <p:cNvPr name="Group 7" id="7"/>
          <p:cNvGrpSpPr/>
          <p:nvPr/>
        </p:nvGrpSpPr>
        <p:grpSpPr>
          <a:xfrm rot="0">
            <a:off x="-1065995" y="-1349021"/>
            <a:ext cx="2094695" cy="2377721"/>
            <a:chOff x="0" y="0"/>
            <a:chExt cx="551689" cy="626231"/>
          </a:xfrm>
        </p:grpSpPr>
        <p:sp>
          <p:nvSpPr>
            <p:cNvPr name="Freeform 8" id="8"/>
            <p:cNvSpPr/>
            <p:nvPr/>
          </p:nvSpPr>
          <p:spPr>
            <a:xfrm flipH="false" flipV="false" rot="0">
              <a:off x="0" y="0"/>
              <a:ext cx="551689" cy="626231"/>
            </a:xfrm>
            <a:custGeom>
              <a:avLst/>
              <a:gdLst/>
              <a:ahLst/>
              <a:cxnLst/>
              <a:rect r="r" b="b" t="t" l="l"/>
              <a:pathLst>
                <a:path h="626231" w="551689">
                  <a:moveTo>
                    <a:pt x="0" y="0"/>
                  </a:moveTo>
                  <a:lnTo>
                    <a:pt x="551689" y="0"/>
                  </a:lnTo>
                  <a:lnTo>
                    <a:pt x="551689" y="626231"/>
                  </a:lnTo>
                  <a:lnTo>
                    <a:pt x="0" y="626231"/>
                  </a:lnTo>
                  <a:close/>
                </a:path>
              </a:pathLst>
            </a:custGeom>
            <a:solidFill>
              <a:srgbClr val="CCCCCC"/>
            </a:solidFill>
          </p:spPr>
        </p:sp>
        <p:sp>
          <p:nvSpPr>
            <p:cNvPr name="TextBox 9" id="9"/>
            <p:cNvSpPr txBox="true"/>
            <p:nvPr/>
          </p:nvSpPr>
          <p:spPr>
            <a:xfrm>
              <a:off x="0" y="-19050"/>
              <a:ext cx="551689" cy="645281"/>
            </a:xfrm>
            <a:prstGeom prst="rect">
              <a:avLst/>
            </a:prstGeom>
          </p:spPr>
          <p:txBody>
            <a:bodyPr anchor="ctr" rtlCol="false" tIns="50800" lIns="50800" bIns="50800" rIns="50800"/>
            <a:lstStyle/>
            <a:p>
              <a:pPr algn="ctr">
                <a:lnSpc>
                  <a:spcPts val="2859"/>
                </a:lnSpc>
              </a:pPr>
            </a:p>
          </p:txBody>
        </p:sp>
      </p:grpSp>
      <p:sp>
        <p:nvSpPr>
          <p:cNvPr name="TextBox 10" id="10"/>
          <p:cNvSpPr txBox="true"/>
          <p:nvPr/>
        </p:nvSpPr>
        <p:spPr>
          <a:xfrm rot="0">
            <a:off x="4569567" y="142810"/>
            <a:ext cx="6752863" cy="10804678"/>
          </a:xfrm>
          <a:prstGeom prst="rect">
            <a:avLst/>
          </a:prstGeom>
        </p:spPr>
        <p:txBody>
          <a:bodyPr anchor="t" rtlCol="false" tIns="0" lIns="0" bIns="0" rIns="0">
            <a:spAutoFit/>
          </a:bodyPr>
          <a:lstStyle/>
          <a:p>
            <a:pPr algn="ctr">
              <a:lnSpc>
                <a:spcPts val="2841"/>
              </a:lnSpc>
            </a:pPr>
            <a:r>
              <a:rPr lang="en-US" sz="2185">
                <a:solidFill>
                  <a:srgbClr val="000000"/>
                </a:solidFill>
                <a:latin typeface="Open Sauce"/>
              </a:rPr>
              <a:t>void loop(){                                                                      </a:t>
            </a:r>
          </a:p>
          <a:p>
            <a:pPr algn="ctr">
              <a:lnSpc>
                <a:spcPts val="2841"/>
              </a:lnSpc>
            </a:pPr>
            <a:r>
              <a:rPr lang="en-US" sz="2185">
                <a:solidFill>
                  <a:srgbClr val="000000"/>
                </a:solidFill>
                <a:latin typeface="Open Sauce"/>
              </a:rPr>
              <a:t> </a:t>
            </a:r>
            <a:r>
              <a:rPr lang="en-US" sz="2185">
                <a:solidFill>
                  <a:srgbClr val="000000"/>
                </a:solidFill>
                <a:latin typeface="Open Sauce"/>
              </a:rPr>
              <a:t>int distanceRight = 0;                                                                                                                                                                                </a:t>
            </a:r>
          </a:p>
          <a:p>
            <a:pPr algn="ctr">
              <a:lnSpc>
                <a:spcPts val="2841"/>
              </a:lnSpc>
            </a:pPr>
            <a:r>
              <a:rPr lang="en-US" sz="2185">
                <a:solidFill>
                  <a:srgbClr val="000000"/>
                </a:solidFill>
                <a:latin typeface="Open Sauce"/>
              </a:rPr>
              <a:t> int distanceLeft = 0;                                                           </a:t>
            </a:r>
          </a:p>
          <a:p>
            <a:pPr algn="ctr">
              <a:lnSpc>
                <a:spcPts val="2841"/>
              </a:lnSpc>
            </a:pPr>
            <a:r>
              <a:rPr lang="en-US" sz="2185">
                <a:solidFill>
                  <a:srgbClr val="000000"/>
                </a:solidFill>
                <a:latin typeface="Open Sauce"/>
              </a:rPr>
              <a:t> delay(50);                                                                                </a:t>
            </a:r>
          </a:p>
          <a:p>
            <a:pPr algn="ctr">
              <a:lnSpc>
                <a:spcPts val="2841"/>
              </a:lnSpc>
            </a:pPr>
          </a:p>
          <a:p>
            <a:pPr algn="ctr">
              <a:lnSpc>
                <a:spcPts val="2841"/>
              </a:lnSpc>
            </a:pPr>
            <a:r>
              <a:rPr lang="en-US" sz="2185">
                <a:solidFill>
                  <a:srgbClr val="000000"/>
                </a:solidFill>
                <a:latin typeface="Open Sauce"/>
              </a:rPr>
              <a:t> if (distance &lt;= 20){                                                                    </a:t>
            </a:r>
          </a:p>
          <a:p>
            <a:pPr algn="ctr">
              <a:lnSpc>
                <a:spcPts val="2841"/>
              </a:lnSpc>
            </a:pPr>
            <a:r>
              <a:rPr lang="en-US" sz="2185">
                <a:solidFill>
                  <a:srgbClr val="000000"/>
                </a:solidFill>
                <a:latin typeface="Open Sauce"/>
              </a:rPr>
              <a:t>    moveStop();                                                                             </a:t>
            </a:r>
          </a:p>
          <a:p>
            <a:pPr algn="ctr">
              <a:lnSpc>
                <a:spcPts val="2841"/>
              </a:lnSpc>
            </a:pPr>
            <a:r>
              <a:rPr lang="en-US" sz="2185">
                <a:solidFill>
                  <a:srgbClr val="000000"/>
                </a:solidFill>
                <a:latin typeface="Open Sauce"/>
              </a:rPr>
              <a:t>    delay(300);                                                                               </a:t>
            </a:r>
          </a:p>
          <a:p>
            <a:pPr algn="ctr">
              <a:lnSpc>
                <a:spcPts val="2841"/>
              </a:lnSpc>
            </a:pPr>
            <a:r>
              <a:rPr lang="en-US" sz="2185">
                <a:solidFill>
                  <a:srgbClr val="000000"/>
                </a:solidFill>
                <a:latin typeface="Open Sauce"/>
              </a:rPr>
              <a:t>    moveBackward();                                                                  </a:t>
            </a:r>
          </a:p>
          <a:p>
            <a:pPr algn="ctr">
              <a:lnSpc>
                <a:spcPts val="2841"/>
              </a:lnSpc>
            </a:pPr>
            <a:r>
              <a:rPr lang="en-US" sz="2185">
                <a:solidFill>
                  <a:srgbClr val="000000"/>
                </a:solidFill>
                <a:latin typeface="Open Sauce"/>
              </a:rPr>
              <a:t>    delay(400);                                                                                </a:t>
            </a:r>
          </a:p>
          <a:p>
            <a:pPr algn="ctr">
              <a:lnSpc>
                <a:spcPts val="2841"/>
              </a:lnSpc>
            </a:pPr>
            <a:r>
              <a:rPr lang="en-US" sz="2185">
                <a:solidFill>
                  <a:srgbClr val="000000"/>
                </a:solidFill>
                <a:latin typeface="Open Sauce"/>
              </a:rPr>
              <a:t>    moveStop();                                                                         </a:t>
            </a:r>
          </a:p>
          <a:p>
            <a:pPr algn="ctr">
              <a:lnSpc>
                <a:spcPts val="2841"/>
              </a:lnSpc>
            </a:pPr>
            <a:r>
              <a:rPr lang="en-US" sz="2185">
                <a:solidFill>
                  <a:srgbClr val="000000"/>
                </a:solidFill>
                <a:latin typeface="Open Sauce"/>
              </a:rPr>
              <a:t>    delay(300);                                                                      </a:t>
            </a:r>
          </a:p>
          <a:p>
            <a:pPr algn="ctr">
              <a:lnSpc>
                <a:spcPts val="2841"/>
              </a:lnSpc>
            </a:pPr>
            <a:r>
              <a:rPr lang="en-US" sz="2185">
                <a:solidFill>
                  <a:srgbClr val="000000"/>
                </a:solidFill>
                <a:latin typeface="Open Sauce"/>
              </a:rPr>
              <a:t>    distanceRight = lookRight();                                                     </a:t>
            </a:r>
          </a:p>
          <a:p>
            <a:pPr algn="ctr">
              <a:lnSpc>
                <a:spcPts val="2841"/>
              </a:lnSpc>
            </a:pPr>
            <a:r>
              <a:rPr lang="en-US" sz="2185">
                <a:solidFill>
                  <a:srgbClr val="000000"/>
                </a:solidFill>
                <a:latin typeface="Open Sauce"/>
              </a:rPr>
              <a:t>    delay(300);                                                                             </a:t>
            </a:r>
          </a:p>
          <a:p>
            <a:pPr algn="ctr">
              <a:lnSpc>
                <a:spcPts val="2841"/>
              </a:lnSpc>
            </a:pPr>
            <a:r>
              <a:rPr lang="en-US" sz="2185">
                <a:solidFill>
                  <a:srgbClr val="000000"/>
                </a:solidFill>
                <a:latin typeface="Open Sauce"/>
              </a:rPr>
              <a:t>    distanceLeft = lookLeft();                                                             </a:t>
            </a:r>
          </a:p>
          <a:p>
            <a:pPr algn="ctr">
              <a:lnSpc>
                <a:spcPts val="2841"/>
              </a:lnSpc>
            </a:pPr>
            <a:r>
              <a:rPr lang="en-US" sz="2185">
                <a:solidFill>
                  <a:srgbClr val="000000"/>
                </a:solidFill>
                <a:latin typeface="Open Sauce"/>
              </a:rPr>
              <a:t>    delay(300);                                                                              </a:t>
            </a:r>
          </a:p>
          <a:p>
            <a:pPr algn="ctr">
              <a:lnSpc>
                <a:spcPts val="2841"/>
              </a:lnSpc>
            </a:pPr>
          </a:p>
          <a:p>
            <a:pPr algn="ctr">
              <a:lnSpc>
                <a:spcPts val="2841"/>
              </a:lnSpc>
            </a:pPr>
            <a:r>
              <a:rPr lang="en-US" sz="2185">
                <a:solidFill>
                  <a:srgbClr val="000000"/>
                </a:solidFill>
                <a:latin typeface="Open Sauce"/>
              </a:rPr>
              <a:t>    if (distance &gt;= distanceLeft){                                                 </a:t>
            </a:r>
          </a:p>
          <a:p>
            <a:pPr algn="ctr">
              <a:lnSpc>
                <a:spcPts val="2841"/>
              </a:lnSpc>
            </a:pPr>
            <a:r>
              <a:rPr lang="en-US" sz="2185">
                <a:solidFill>
                  <a:srgbClr val="000000"/>
                </a:solidFill>
                <a:latin typeface="Open Sauce"/>
              </a:rPr>
              <a:t>      turnRight();                                                                                </a:t>
            </a:r>
          </a:p>
          <a:p>
            <a:pPr algn="ctr">
              <a:lnSpc>
                <a:spcPts val="2841"/>
              </a:lnSpc>
            </a:pPr>
            <a:r>
              <a:rPr lang="en-US" sz="2185">
                <a:solidFill>
                  <a:srgbClr val="000000"/>
                </a:solidFill>
                <a:latin typeface="Open Sauce"/>
              </a:rPr>
              <a:t>      moveStop();                                                                        </a:t>
            </a:r>
          </a:p>
          <a:p>
            <a:pPr algn="ctr">
              <a:lnSpc>
                <a:spcPts val="2841"/>
              </a:lnSpc>
            </a:pPr>
            <a:r>
              <a:rPr lang="en-US" sz="2185">
                <a:solidFill>
                  <a:srgbClr val="000000"/>
                </a:solidFill>
                <a:latin typeface="Open Sauce"/>
              </a:rPr>
              <a:t>    }                                                                                                    </a:t>
            </a:r>
          </a:p>
          <a:p>
            <a:pPr algn="ctr">
              <a:lnSpc>
                <a:spcPts val="2841"/>
              </a:lnSpc>
            </a:pPr>
            <a:r>
              <a:rPr lang="en-US" sz="2185">
                <a:solidFill>
                  <a:srgbClr val="000000"/>
                </a:solidFill>
                <a:latin typeface="Open Sauce"/>
              </a:rPr>
              <a:t>    else{                                                                                                </a:t>
            </a:r>
          </a:p>
          <a:p>
            <a:pPr algn="ctr">
              <a:lnSpc>
                <a:spcPts val="2841"/>
              </a:lnSpc>
            </a:pPr>
            <a:r>
              <a:rPr lang="en-US" sz="2185">
                <a:solidFill>
                  <a:srgbClr val="000000"/>
                </a:solidFill>
                <a:latin typeface="Open Sauce"/>
              </a:rPr>
              <a:t>      turnLeft();                                                                                     </a:t>
            </a:r>
          </a:p>
          <a:p>
            <a:pPr algn="ctr">
              <a:lnSpc>
                <a:spcPts val="2841"/>
              </a:lnSpc>
            </a:pPr>
            <a:r>
              <a:rPr lang="en-US" sz="2185">
                <a:solidFill>
                  <a:srgbClr val="000000"/>
                </a:solidFill>
                <a:latin typeface="Open Sauce"/>
              </a:rPr>
              <a:t>      moveStop();                                                                                                           </a:t>
            </a:r>
          </a:p>
          <a:p>
            <a:pPr algn="ctr">
              <a:lnSpc>
                <a:spcPts val="2841"/>
              </a:lnSpc>
            </a:pPr>
            <a:r>
              <a:rPr lang="en-US" sz="2185">
                <a:solidFill>
                  <a:srgbClr val="000000"/>
                </a:solidFill>
                <a:latin typeface="Open Sauce"/>
              </a:rPr>
              <a:t>    }                                                                                                 </a:t>
            </a:r>
          </a:p>
          <a:p>
            <a:pPr algn="ctr">
              <a:lnSpc>
                <a:spcPts val="2841"/>
              </a:lnSpc>
            </a:pPr>
            <a:r>
              <a:rPr lang="en-US" sz="2185">
                <a:solidFill>
                  <a:srgbClr val="000000"/>
                </a:solidFill>
                <a:latin typeface="Open Sauce"/>
              </a:rPr>
              <a:t>  }                                                                                                 </a:t>
            </a:r>
          </a:p>
          <a:p>
            <a:pPr algn="ctr">
              <a:lnSpc>
                <a:spcPts val="2841"/>
              </a:lnSpc>
            </a:pPr>
            <a:r>
              <a:rPr lang="en-US" sz="2185">
                <a:solidFill>
                  <a:srgbClr val="000000"/>
                </a:solidFill>
                <a:latin typeface="Open Sauce"/>
              </a:rPr>
              <a:t>    </a:t>
            </a:r>
            <a:r>
              <a:rPr lang="en-US" sz="2185">
                <a:solidFill>
                  <a:srgbClr val="000000"/>
                </a:solidFill>
                <a:latin typeface="Open Sauce"/>
              </a:rPr>
              <a:t>  else{                                                                                                          </a:t>
            </a:r>
          </a:p>
          <a:p>
            <a:pPr algn="ctr">
              <a:lnSpc>
                <a:spcPts val="2841"/>
              </a:lnSpc>
            </a:pPr>
            <a:r>
              <a:rPr lang="en-US" sz="2185">
                <a:solidFill>
                  <a:srgbClr val="000000"/>
                </a:solidFill>
                <a:latin typeface="Open Sauce"/>
              </a:rPr>
              <a:t>    moveForward();                                                                                </a:t>
            </a:r>
          </a:p>
          <a:p>
            <a:pPr algn="ctr">
              <a:lnSpc>
                <a:spcPts val="2841"/>
              </a:lnSpc>
            </a:pPr>
            <a:r>
              <a:rPr lang="en-US" sz="2185">
                <a:solidFill>
                  <a:srgbClr val="000000"/>
                </a:solidFill>
                <a:latin typeface="Open Sauce"/>
              </a:rPr>
              <a:t>   }                                                                                                    </a:t>
            </a:r>
          </a:p>
          <a:p>
            <a:pPr algn="ctr">
              <a:lnSpc>
                <a:spcPts val="2327"/>
              </a:lnSpc>
            </a:pPr>
            <a:r>
              <a:rPr lang="en-US" sz="1790">
                <a:solidFill>
                  <a:srgbClr val="000000"/>
                </a:solidFill>
                <a:latin typeface="Open Sauce"/>
              </a:rPr>
              <a:t>    </a:t>
            </a:r>
          </a:p>
          <a:p>
            <a:pPr algn="ctr">
              <a:lnSpc>
                <a:spcPts val="2327"/>
              </a:lnSpc>
              <a:spcBef>
                <a:spcPct val="0"/>
              </a:spcBef>
            </a:pP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F2F4F5"/>
        </a:solidFill>
      </p:bgPr>
    </p:bg>
    <p:spTree>
      <p:nvGrpSpPr>
        <p:cNvPr id="1" name=""/>
        <p:cNvGrpSpPr/>
        <p:nvPr/>
      </p:nvGrpSpPr>
      <p:grpSpPr>
        <a:xfrm>
          <a:off x="0" y="0"/>
          <a:ext cx="0" cy="0"/>
          <a:chOff x="0" y="0"/>
          <a:chExt cx="0" cy="0"/>
        </a:xfrm>
      </p:grpSpPr>
      <p:sp>
        <p:nvSpPr>
          <p:cNvPr name="Freeform 2" id="2"/>
          <p:cNvSpPr/>
          <p:nvPr/>
        </p:nvSpPr>
        <p:spPr>
          <a:xfrm flipH="false" flipV="false" rot="887923">
            <a:off x="14070776" y="-4160360"/>
            <a:ext cx="7032580" cy="7216267"/>
          </a:xfrm>
          <a:custGeom>
            <a:avLst/>
            <a:gdLst/>
            <a:ahLst/>
            <a:cxnLst/>
            <a:rect r="r" b="b" t="t" l="l"/>
            <a:pathLst>
              <a:path h="7216267" w="7032580">
                <a:moveTo>
                  <a:pt x="0" y="0"/>
                </a:moveTo>
                <a:lnTo>
                  <a:pt x="7032581" y="0"/>
                </a:lnTo>
                <a:lnTo>
                  <a:pt x="7032581" y="7216267"/>
                </a:lnTo>
                <a:lnTo>
                  <a:pt x="0" y="721626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887923">
            <a:off x="-3516290" y="7996720"/>
            <a:ext cx="7032580" cy="7216267"/>
          </a:xfrm>
          <a:custGeom>
            <a:avLst/>
            <a:gdLst/>
            <a:ahLst/>
            <a:cxnLst/>
            <a:rect r="r" b="b" t="t" l="l"/>
            <a:pathLst>
              <a:path h="7216267" w="7032580">
                <a:moveTo>
                  <a:pt x="0" y="0"/>
                </a:moveTo>
                <a:lnTo>
                  <a:pt x="7032580" y="0"/>
                </a:lnTo>
                <a:lnTo>
                  <a:pt x="7032580" y="7216267"/>
                </a:lnTo>
                <a:lnTo>
                  <a:pt x="0" y="721626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4" id="4"/>
          <p:cNvGrpSpPr/>
          <p:nvPr/>
        </p:nvGrpSpPr>
        <p:grpSpPr>
          <a:xfrm rot="0">
            <a:off x="16783223" y="8535567"/>
            <a:ext cx="2094695" cy="2377721"/>
            <a:chOff x="0" y="0"/>
            <a:chExt cx="551689" cy="626231"/>
          </a:xfrm>
        </p:grpSpPr>
        <p:sp>
          <p:nvSpPr>
            <p:cNvPr name="Freeform 5" id="5"/>
            <p:cNvSpPr/>
            <p:nvPr/>
          </p:nvSpPr>
          <p:spPr>
            <a:xfrm flipH="false" flipV="false" rot="0">
              <a:off x="0" y="0"/>
              <a:ext cx="551689" cy="626231"/>
            </a:xfrm>
            <a:custGeom>
              <a:avLst/>
              <a:gdLst/>
              <a:ahLst/>
              <a:cxnLst/>
              <a:rect r="r" b="b" t="t" l="l"/>
              <a:pathLst>
                <a:path h="626231" w="551689">
                  <a:moveTo>
                    <a:pt x="0" y="0"/>
                  </a:moveTo>
                  <a:lnTo>
                    <a:pt x="551689" y="0"/>
                  </a:lnTo>
                  <a:lnTo>
                    <a:pt x="551689" y="626231"/>
                  </a:lnTo>
                  <a:lnTo>
                    <a:pt x="0" y="626231"/>
                  </a:lnTo>
                  <a:close/>
                </a:path>
              </a:pathLst>
            </a:custGeom>
            <a:solidFill>
              <a:srgbClr val="CCCCCC"/>
            </a:solidFill>
          </p:spPr>
        </p:sp>
        <p:sp>
          <p:nvSpPr>
            <p:cNvPr name="TextBox 6" id="6"/>
            <p:cNvSpPr txBox="true"/>
            <p:nvPr/>
          </p:nvSpPr>
          <p:spPr>
            <a:xfrm>
              <a:off x="0" y="-19050"/>
              <a:ext cx="551689" cy="645281"/>
            </a:xfrm>
            <a:prstGeom prst="rect">
              <a:avLst/>
            </a:prstGeom>
          </p:spPr>
          <p:txBody>
            <a:bodyPr anchor="ctr" rtlCol="false" tIns="50800" lIns="50800" bIns="50800" rIns="50800"/>
            <a:lstStyle/>
            <a:p>
              <a:pPr algn="ctr">
                <a:lnSpc>
                  <a:spcPts val="2859"/>
                </a:lnSpc>
              </a:pPr>
            </a:p>
          </p:txBody>
        </p:sp>
      </p:grpSp>
      <p:grpSp>
        <p:nvGrpSpPr>
          <p:cNvPr name="Group 7" id="7"/>
          <p:cNvGrpSpPr/>
          <p:nvPr/>
        </p:nvGrpSpPr>
        <p:grpSpPr>
          <a:xfrm rot="0">
            <a:off x="-1065995" y="-1349021"/>
            <a:ext cx="2094695" cy="2377721"/>
            <a:chOff x="0" y="0"/>
            <a:chExt cx="551689" cy="626231"/>
          </a:xfrm>
        </p:grpSpPr>
        <p:sp>
          <p:nvSpPr>
            <p:cNvPr name="Freeform 8" id="8"/>
            <p:cNvSpPr/>
            <p:nvPr/>
          </p:nvSpPr>
          <p:spPr>
            <a:xfrm flipH="false" flipV="false" rot="0">
              <a:off x="0" y="0"/>
              <a:ext cx="551689" cy="626231"/>
            </a:xfrm>
            <a:custGeom>
              <a:avLst/>
              <a:gdLst/>
              <a:ahLst/>
              <a:cxnLst/>
              <a:rect r="r" b="b" t="t" l="l"/>
              <a:pathLst>
                <a:path h="626231" w="551689">
                  <a:moveTo>
                    <a:pt x="0" y="0"/>
                  </a:moveTo>
                  <a:lnTo>
                    <a:pt x="551689" y="0"/>
                  </a:lnTo>
                  <a:lnTo>
                    <a:pt x="551689" y="626231"/>
                  </a:lnTo>
                  <a:lnTo>
                    <a:pt x="0" y="626231"/>
                  </a:lnTo>
                  <a:close/>
                </a:path>
              </a:pathLst>
            </a:custGeom>
            <a:solidFill>
              <a:srgbClr val="CCCCCC"/>
            </a:solidFill>
          </p:spPr>
        </p:sp>
        <p:sp>
          <p:nvSpPr>
            <p:cNvPr name="TextBox 9" id="9"/>
            <p:cNvSpPr txBox="true"/>
            <p:nvPr/>
          </p:nvSpPr>
          <p:spPr>
            <a:xfrm>
              <a:off x="0" y="-19050"/>
              <a:ext cx="551689" cy="645281"/>
            </a:xfrm>
            <a:prstGeom prst="rect">
              <a:avLst/>
            </a:prstGeom>
          </p:spPr>
          <p:txBody>
            <a:bodyPr anchor="ctr" rtlCol="false" tIns="50800" lIns="50800" bIns="50800" rIns="50800"/>
            <a:lstStyle/>
            <a:p>
              <a:pPr algn="ctr">
                <a:lnSpc>
                  <a:spcPts val="2859"/>
                </a:lnSpc>
              </a:pPr>
            </a:p>
          </p:txBody>
        </p:sp>
      </p:grpSp>
      <p:sp>
        <p:nvSpPr>
          <p:cNvPr name="TextBox 10" id="10"/>
          <p:cNvSpPr txBox="true"/>
          <p:nvPr/>
        </p:nvSpPr>
        <p:spPr>
          <a:xfrm rot="0">
            <a:off x="2559464" y="-9525"/>
            <a:ext cx="4681948" cy="11925808"/>
          </a:xfrm>
          <a:prstGeom prst="rect">
            <a:avLst/>
          </a:prstGeom>
        </p:spPr>
        <p:txBody>
          <a:bodyPr anchor="t" rtlCol="false" tIns="0" lIns="0" bIns="0" rIns="0">
            <a:spAutoFit/>
          </a:bodyPr>
          <a:lstStyle/>
          <a:p>
            <a:pPr algn="ctr">
              <a:lnSpc>
                <a:spcPts val="2872"/>
              </a:lnSpc>
            </a:pPr>
            <a:r>
              <a:rPr lang="en-US" sz="2209">
                <a:solidFill>
                  <a:srgbClr val="000000"/>
                </a:solidFill>
                <a:latin typeface="Open Sauce"/>
              </a:rPr>
              <a:t>distance = readPing();        </a:t>
            </a:r>
          </a:p>
          <a:p>
            <a:pPr algn="ctr">
              <a:lnSpc>
                <a:spcPts val="2872"/>
              </a:lnSpc>
            </a:pPr>
            <a:r>
              <a:rPr lang="en-US" sz="2209">
                <a:solidFill>
                  <a:srgbClr val="000000"/>
                </a:solidFill>
                <a:latin typeface="Open Sauce"/>
              </a:rPr>
              <a:t>}                                           </a:t>
            </a:r>
          </a:p>
          <a:p>
            <a:pPr algn="ctr">
              <a:lnSpc>
                <a:spcPts val="2872"/>
              </a:lnSpc>
            </a:pPr>
          </a:p>
          <a:p>
            <a:pPr algn="ctr">
              <a:lnSpc>
                <a:spcPts val="2872"/>
              </a:lnSpc>
            </a:pPr>
            <a:r>
              <a:rPr lang="en-US" sz="2209">
                <a:solidFill>
                  <a:srgbClr val="000000"/>
                </a:solidFill>
                <a:latin typeface="Open Sauce"/>
              </a:rPr>
              <a:t>int lookRight(){                   </a:t>
            </a:r>
          </a:p>
          <a:p>
            <a:pPr algn="ctr">
              <a:lnSpc>
                <a:spcPts val="2872"/>
              </a:lnSpc>
            </a:pPr>
            <a:r>
              <a:rPr lang="en-US" sz="2209">
                <a:solidFill>
                  <a:srgbClr val="000000"/>
                </a:solidFill>
                <a:latin typeface="Open Sauce"/>
              </a:rPr>
              <a:t> servo_motor.write(50);      </a:t>
            </a:r>
          </a:p>
          <a:p>
            <a:pPr algn="ctr">
              <a:lnSpc>
                <a:spcPts val="2872"/>
              </a:lnSpc>
            </a:pPr>
            <a:r>
              <a:rPr lang="en-US" sz="2209">
                <a:solidFill>
                  <a:srgbClr val="000000"/>
                </a:solidFill>
                <a:latin typeface="Open Sauce"/>
              </a:rPr>
              <a:t> delay(500);                         </a:t>
            </a:r>
          </a:p>
          <a:p>
            <a:pPr algn="ctr">
              <a:lnSpc>
                <a:spcPts val="2872"/>
              </a:lnSpc>
            </a:pPr>
            <a:r>
              <a:rPr lang="en-US" sz="2209">
                <a:solidFill>
                  <a:srgbClr val="000000"/>
                </a:solidFill>
                <a:latin typeface="Open Sauce"/>
              </a:rPr>
              <a:t> int distance = readPing();  </a:t>
            </a:r>
          </a:p>
          <a:p>
            <a:pPr algn="ctr">
              <a:lnSpc>
                <a:spcPts val="2872"/>
              </a:lnSpc>
            </a:pPr>
            <a:r>
              <a:rPr lang="en-US" sz="2209">
                <a:solidFill>
                  <a:srgbClr val="000000"/>
                </a:solidFill>
                <a:latin typeface="Open Sauce"/>
              </a:rPr>
              <a:t> delay(100);                          </a:t>
            </a:r>
          </a:p>
          <a:p>
            <a:pPr algn="ctr">
              <a:lnSpc>
                <a:spcPts val="2872"/>
              </a:lnSpc>
            </a:pPr>
            <a:r>
              <a:rPr lang="en-US" sz="2209">
                <a:solidFill>
                  <a:srgbClr val="000000"/>
                </a:solidFill>
                <a:latin typeface="Open Sauce"/>
              </a:rPr>
              <a:t> servo_motor.write(115);     </a:t>
            </a:r>
          </a:p>
          <a:p>
            <a:pPr algn="ctr">
              <a:lnSpc>
                <a:spcPts val="2872"/>
              </a:lnSpc>
            </a:pPr>
            <a:r>
              <a:rPr lang="en-US" sz="2209">
                <a:solidFill>
                  <a:srgbClr val="000000"/>
                </a:solidFill>
                <a:latin typeface="Open Sauce"/>
              </a:rPr>
              <a:t> return distance;                 </a:t>
            </a:r>
          </a:p>
          <a:p>
            <a:pPr algn="ctr">
              <a:lnSpc>
                <a:spcPts val="2872"/>
              </a:lnSpc>
            </a:pPr>
            <a:r>
              <a:rPr lang="en-US" sz="2209">
                <a:solidFill>
                  <a:srgbClr val="000000"/>
                </a:solidFill>
                <a:latin typeface="Open Sauce"/>
              </a:rPr>
              <a:t>}                                         </a:t>
            </a:r>
          </a:p>
          <a:p>
            <a:pPr algn="ctr">
              <a:lnSpc>
                <a:spcPts val="2872"/>
              </a:lnSpc>
            </a:pPr>
            <a:r>
              <a:rPr lang="en-US" sz="2209">
                <a:solidFill>
                  <a:srgbClr val="000000"/>
                </a:solidFill>
                <a:latin typeface="Open Sauce"/>
              </a:rPr>
              <a:t>int lookLeft(){                    </a:t>
            </a:r>
          </a:p>
          <a:p>
            <a:pPr algn="ctr">
              <a:lnSpc>
                <a:spcPts val="2872"/>
              </a:lnSpc>
            </a:pPr>
            <a:r>
              <a:rPr lang="en-US" sz="2209">
                <a:solidFill>
                  <a:srgbClr val="000000"/>
                </a:solidFill>
                <a:latin typeface="Open Sauce"/>
              </a:rPr>
              <a:t>  servo_motor.write(170);     </a:t>
            </a:r>
          </a:p>
          <a:p>
            <a:pPr algn="ctr">
              <a:lnSpc>
                <a:spcPts val="2872"/>
              </a:lnSpc>
            </a:pPr>
            <a:r>
              <a:rPr lang="en-US" sz="2209">
                <a:solidFill>
                  <a:srgbClr val="000000"/>
                </a:solidFill>
                <a:latin typeface="Open Sauce"/>
              </a:rPr>
              <a:t>  delay(500);                         </a:t>
            </a:r>
          </a:p>
          <a:p>
            <a:pPr algn="ctr">
              <a:lnSpc>
                <a:spcPts val="2872"/>
              </a:lnSpc>
            </a:pPr>
            <a:r>
              <a:rPr lang="en-US" sz="2209">
                <a:solidFill>
                  <a:srgbClr val="000000"/>
                </a:solidFill>
                <a:latin typeface="Open Sauce"/>
              </a:rPr>
              <a:t>  int distance = readPing();  </a:t>
            </a:r>
          </a:p>
          <a:p>
            <a:pPr algn="ctr">
              <a:lnSpc>
                <a:spcPts val="2872"/>
              </a:lnSpc>
            </a:pPr>
            <a:r>
              <a:rPr lang="en-US" sz="2209">
                <a:solidFill>
                  <a:srgbClr val="000000"/>
                </a:solidFill>
                <a:latin typeface="Open Sauce"/>
              </a:rPr>
              <a:t>  delay(100);                         </a:t>
            </a:r>
          </a:p>
          <a:p>
            <a:pPr algn="ctr">
              <a:lnSpc>
                <a:spcPts val="2872"/>
              </a:lnSpc>
            </a:pPr>
            <a:r>
              <a:rPr lang="en-US" sz="2209">
                <a:solidFill>
                  <a:srgbClr val="000000"/>
                </a:solidFill>
                <a:latin typeface="Open Sauce"/>
              </a:rPr>
              <a:t>  servo_motor.write(115);    </a:t>
            </a:r>
          </a:p>
          <a:p>
            <a:pPr algn="ctr">
              <a:lnSpc>
                <a:spcPts val="2872"/>
              </a:lnSpc>
            </a:pPr>
            <a:r>
              <a:rPr lang="en-US" sz="2209">
                <a:solidFill>
                  <a:srgbClr val="000000"/>
                </a:solidFill>
                <a:latin typeface="Open Sauce"/>
              </a:rPr>
              <a:t>  return distance;               </a:t>
            </a:r>
          </a:p>
          <a:p>
            <a:pPr algn="ctr">
              <a:lnSpc>
                <a:spcPts val="2872"/>
              </a:lnSpc>
            </a:pPr>
            <a:r>
              <a:rPr lang="en-US" sz="2209">
                <a:solidFill>
                  <a:srgbClr val="000000"/>
                </a:solidFill>
                <a:latin typeface="Open Sauce"/>
              </a:rPr>
              <a:t>  delay(100);                       </a:t>
            </a:r>
          </a:p>
          <a:p>
            <a:pPr algn="ctr">
              <a:lnSpc>
                <a:spcPts val="2872"/>
              </a:lnSpc>
            </a:pPr>
            <a:r>
              <a:rPr lang="en-US" sz="2209">
                <a:solidFill>
                  <a:srgbClr val="000000"/>
                </a:solidFill>
                <a:latin typeface="Open Sauce"/>
              </a:rPr>
              <a:t>}                                           </a:t>
            </a:r>
          </a:p>
          <a:p>
            <a:pPr algn="ctr">
              <a:lnSpc>
                <a:spcPts val="2872"/>
              </a:lnSpc>
            </a:pPr>
            <a:r>
              <a:rPr lang="en-US" sz="2209">
                <a:solidFill>
                  <a:srgbClr val="000000"/>
                </a:solidFill>
                <a:latin typeface="Open Sauce"/>
              </a:rPr>
              <a:t> int readPing(){                      </a:t>
            </a:r>
          </a:p>
          <a:p>
            <a:pPr algn="ctr">
              <a:lnSpc>
                <a:spcPts val="2872"/>
              </a:lnSpc>
            </a:pPr>
            <a:r>
              <a:rPr lang="en-US" sz="2209">
                <a:solidFill>
                  <a:srgbClr val="000000"/>
                </a:solidFill>
                <a:latin typeface="Open Sauce"/>
              </a:rPr>
              <a:t>  delay(70);                              </a:t>
            </a:r>
          </a:p>
          <a:p>
            <a:pPr algn="ctr">
              <a:lnSpc>
                <a:spcPts val="2872"/>
              </a:lnSpc>
            </a:pPr>
            <a:r>
              <a:rPr lang="en-US" sz="2209">
                <a:solidFill>
                  <a:srgbClr val="000000"/>
                </a:solidFill>
                <a:latin typeface="Open Sauce"/>
              </a:rPr>
              <a:t>  int cm = sonar.ping_cm();    </a:t>
            </a:r>
          </a:p>
          <a:p>
            <a:pPr algn="ctr">
              <a:lnSpc>
                <a:spcPts val="2872"/>
              </a:lnSpc>
            </a:pPr>
            <a:r>
              <a:rPr lang="en-US" sz="2209">
                <a:solidFill>
                  <a:srgbClr val="000000"/>
                </a:solidFill>
                <a:latin typeface="Open Sauce"/>
              </a:rPr>
              <a:t>  if (cm==0){                            </a:t>
            </a:r>
          </a:p>
          <a:p>
            <a:pPr algn="ctr">
              <a:lnSpc>
                <a:spcPts val="2872"/>
              </a:lnSpc>
            </a:pPr>
            <a:r>
              <a:rPr lang="en-US" sz="2209">
                <a:solidFill>
                  <a:srgbClr val="000000"/>
                </a:solidFill>
                <a:latin typeface="Open Sauce"/>
              </a:rPr>
              <a:t>    cm=250;                                </a:t>
            </a:r>
          </a:p>
          <a:p>
            <a:pPr algn="ctr">
              <a:lnSpc>
                <a:spcPts val="2872"/>
              </a:lnSpc>
            </a:pPr>
            <a:r>
              <a:rPr lang="en-US" sz="2209">
                <a:solidFill>
                  <a:srgbClr val="000000"/>
                </a:solidFill>
                <a:latin typeface="Open Sauce"/>
              </a:rPr>
              <a:t>  }                                            </a:t>
            </a:r>
          </a:p>
          <a:p>
            <a:pPr algn="ctr">
              <a:lnSpc>
                <a:spcPts val="2872"/>
              </a:lnSpc>
            </a:pPr>
            <a:r>
              <a:rPr lang="en-US" sz="2209">
                <a:solidFill>
                  <a:srgbClr val="000000"/>
                </a:solidFill>
                <a:latin typeface="Open Sauce"/>
              </a:rPr>
              <a:t>  return cm;                             </a:t>
            </a:r>
          </a:p>
          <a:p>
            <a:pPr algn="ctr">
              <a:lnSpc>
                <a:spcPts val="2872"/>
              </a:lnSpc>
            </a:pPr>
            <a:r>
              <a:rPr lang="en-US" sz="2209">
                <a:solidFill>
                  <a:srgbClr val="000000"/>
                </a:solidFill>
                <a:latin typeface="Open Sauce"/>
              </a:rPr>
              <a:t>}                                           </a:t>
            </a:r>
          </a:p>
          <a:p>
            <a:pPr algn="ctr">
              <a:lnSpc>
                <a:spcPts val="2872"/>
              </a:lnSpc>
            </a:pPr>
          </a:p>
          <a:p>
            <a:pPr algn="ctr">
              <a:lnSpc>
                <a:spcPts val="2872"/>
              </a:lnSpc>
            </a:pPr>
          </a:p>
          <a:p>
            <a:pPr algn="ctr">
              <a:lnSpc>
                <a:spcPts val="2872"/>
              </a:lnSpc>
            </a:pPr>
          </a:p>
          <a:p>
            <a:pPr algn="ctr">
              <a:lnSpc>
                <a:spcPts val="2872"/>
              </a:lnSpc>
            </a:pPr>
          </a:p>
          <a:p>
            <a:pPr algn="ctr">
              <a:lnSpc>
                <a:spcPts val="2872"/>
              </a:lnSpc>
              <a:spcBef>
                <a:spcPct val="0"/>
              </a:spcBef>
            </a:pP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F2F4F5"/>
        </a:solidFill>
      </p:bgPr>
    </p:bg>
    <p:spTree>
      <p:nvGrpSpPr>
        <p:cNvPr id="1" name=""/>
        <p:cNvGrpSpPr/>
        <p:nvPr/>
      </p:nvGrpSpPr>
      <p:grpSpPr>
        <a:xfrm>
          <a:off x="0" y="0"/>
          <a:ext cx="0" cy="0"/>
          <a:chOff x="0" y="0"/>
          <a:chExt cx="0" cy="0"/>
        </a:xfrm>
      </p:grpSpPr>
      <p:sp>
        <p:nvSpPr>
          <p:cNvPr name="Freeform 2" id="2"/>
          <p:cNvSpPr/>
          <p:nvPr/>
        </p:nvSpPr>
        <p:spPr>
          <a:xfrm flipH="false" flipV="false" rot="887923">
            <a:off x="14070776" y="-4160360"/>
            <a:ext cx="7032580" cy="7216267"/>
          </a:xfrm>
          <a:custGeom>
            <a:avLst/>
            <a:gdLst/>
            <a:ahLst/>
            <a:cxnLst/>
            <a:rect r="r" b="b" t="t" l="l"/>
            <a:pathLst>
              <a:path h="7216267" w="7032580">
                <a:moveTo>
                  <a:pt x="0" y="0"/>
                </a:moveTo>
                <a:lnTo>
                  <a:pt x="7032581" y="0"/>
                </a:lnTo>
                <a:lnTo>
                  <a:pt x="7032581" y="7216267"/>
                </a:lnTo>
                <a:lnTo>
                  <a:pt x="0" y="721626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887923">
            <a:off x="-3516290" y="7996720"/>
            <a:ext cx="7032580" cy="7216267"/>
          </a:xfrm>
          <a:custGeom>
            <a:avLst/>
            <a:gdLst/>
            <a:ahLst/>
            <a:cxnLst/>
            <a:rect r="r" b="b" t="t" l="l"/>
            <a:pathLst>
              <a:path h="7216267" w="7032580">
                <a:moveTo>
                  <a:pt x="0" y="0"/>
                </a:moveTo>
                <a:lnTo>
                  <a:pt x="7032580" y="0"/>
                </a:lnTo>
                <a:lnTo>
                  <a:pt x="7032580" y="7216267"/>
                </a:lnTo>
                <a:lnTo>
                  <a:pt x="0" y="721626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4" id="4"/>
          <p:cNvGrpSpPr/>
          <p:nvPr/>
        </p:nvGrpSpPr>
        <p:grpSpPr>
          <a:xfrm rot="0">
            <a:off x="16783223" y="8535567"/>
            <a:ext cx="2094695" cy="2377721"/>
            <a:chOff x="0" y="0"/>
            <a:chExt cx="551689" cy="626231"/>
          </a:xfrm>
        </p:grpSpPr>
        <p:sp>
          <p:nvSpPr>
            <p:cNvPr name="Freeform 5" id="5"/>
            <p:cNvSpPr/>
            <p:nvPr/>
          </p:nvSpPr>
          <p:spPr>
            <a:xfrm flipH="false" flipV="false" rot="0">
              <a:off x="0" y="0"/>
              <a:ext cx="551689" cy="626231"/>
            </a:xfrm>
            <a:custGeom>
              <a:avLst/>
              <a:gdLst/>
              <a:ahLst/>
              <a:cxnLst/>
              <a:rect r="r" b="b" t="t" l="l"/>
              <a:pathLst>
                <a:path h="626231" w="551689">
                  <a:moveTo>
                    <a:pt x="0" y="0"/>
                  </a:moveTo>
                  <a:lnTo>
                    <a:pt x="551689" y="0"/>
                  </a:lnTo>
                  <a:lnTo>
                    <a:pt x="551689" y="626231"/>
                  </a:lnTo>
                  <a:lnTo>
                    <a:pt x="0" y="626231"/>
                  </a:lnTo>
                  <a:close/>
                </a:path>
              </a:pathLst>
            </a:custGeom>
            <a:solidFill>
              <a:srgbClr val="CCCCCC"/>
            </a:solidFill>
          </p:spPr>
        </p:sp>
        <p:sp>
          <p:nvSpPr>
            <p:cNvPr name="TextBox 6" id="6"/>
            <p:cNvSpPr txBox="true"/>
            <p:nvPr/>
          </p:nvSpPr>
          <p:spPr>
            <a:xfrm>
              <a:off x="0" y="-19050"/>
              <a:ext cx="551689" cy="645281"/>
            </a:xfrm>
            <a:prstGeom prst="rect">
              <a:avLst/>
            </a:prstGeom>
          </p:spPr>
          <p:txBody>
            <a:bodyPr anchor="ctr" rtlCol="false" tIns="50800" lIns="50800" bIns="50800" rIns="50800"/>
            <a:lstStyle/>
            <a:p>
              <a:pPr algn="ctr">
                <a:lnSpc>
                  <a:spcPts val="2859"/>
                </a:lnSpc>
              </a:pPr>
            </a:p>
          </p:txBody>
        </p:sp>
      </p:grpSp>
      <p:grpSp>
        <p:nvGrpSpPr>
          <p:cNvPr name="Group 7" id="7"/>
          <p:cNvGrpSpPr/>
          <p:nvPr/>
        </p:nvGrpSpPr>
        <p:grpSpPr>
          <a:xfrm rot="0">
            <a:off x="-1065995" y="-1349021"/>
            <a:ext cx="2094695" cy="2377721"/>
            <a:chOff x="0" y="0"/>
            <a:chExt cx="551689" cy="626231"/>
          </a:xfrm>
        </p:grpSpPr>
        <p:sp>
          <p:nvSpPr>
            <p:cNvPr name="Freeform 8" id="8"/>
            <p:cNvSpPr/>
            <p:nvPr/>
          </p:nvSpPr>
          <p:spPr>
            <a:xfrm flipH="false" flipV="false" rot="0">
              <a:off x="0" y="0"/>
              <a:ext cx="551689" cy="626231"/>
            </a:xfrm>
            <a:custGeom>
              <a:avLst/>
              <a:gdLst/>
              <a:ahLst/>
              <a:cxnLst/>
              <a:rect r="r" b="b" t="t" l="l"/>
              <a:pathLst>
                <a:path h="626231" w="551689">
                  <a:moveTo>
                    <a:pt x="0" y="0"/>
                  </a:moveTo>
                  <a:lnTo>
                    <a:pt x="551689" y="0"/>
                  </a:lnTo>
                  <a:lnTo>
                    <a:pt x="551689" y="626231"/>
                  </a:lnTo>
                  <a:lnTo>
                    <a:pt x="0" y="626231"/>
                  </a:lnTo>
                  <a:close/>
                </a:path>
              </a:pathLst>
            </a:custGeom>
            <a:solidFill>
              <a:srgbClr val="CCCCCC"/>
            </a:solidFill>
          </p:spPr>
        </p:sp>
        <p:sp>
          <p:nvSpPr>
            <p:cNvPr name="TextBox 9" id="9"/>
            <p:cNvSpPr txBox="true"/>
            <p:nvPr/>
          </p:nvSpPr>
          <p:spPr>
            <a:xfrm>
              <a:off x="0" y="-19050"/>
              <a:ext cx="551689" cy="645281"/>
            </a:xfrm>
            <a:prstGeom prst="rect">
              <a:avLst/>
            </a:prstGeom>
          </p:spPr>
          <p:txBody>
            <a:bodyPr anchor="ctr" rtlCol="false" tIns="50800" lIns="50800" bIns="50800" rIns="50800"/>
            <a:lstStyle/>
            <a:p>
              <a:pPr algn="ctr">
                <a:lnSpc>
                  <a:spcPts val="2859"/>
                </a:lnSpc>
              </a:pPr>
            </a:p>
          </p:txBody>
        </p:sp>
      </p:grpSp>
      <p:sp>
        <p:nvSpPr>
          <p:cNvPr name="TextBox 10" id="10"/>
          <p:cNvSpPr txBox="true"/>
          <p:nvPr/>
        </p:nvSpPr>
        <p:spPr>
          <a:xfrm rot="0">
            <a:off x="-299522" y="418035"/>
            <a:ext cx="12303367" cy="9868965"/>
          </a:xfrm>
          <a:prstGeom prst="rect">
            <a:avLst/>
          </a:prstGeom>
        </p:spPr>
        <p:txBody>
          <a:bodyPr anchor="t" rtlCol="false" tIns="0" lIns="0" bIns="0" rIns="0">
            <a:spAutoFit/>
          </a:bodyPr>
          <a:lstStyle/>
          <a:p>
            <a:pPr algn="ctr">
              <a:lnSpc>
                <a:spcPts val="3122"/>
              </a:lnSpc>
            </a:pPr>
            <a:r>
              <a:rPr lang="en-US" sz="2402">
                <a:solidFill>
                  <a:srgbClr val="000000"/>
                </a:solidFill>
                <a:latin typeface="Open Sauce"/>
              </a:rPr>
              <a:t>void moveStop(){</a:t>
            </a:r>
          </a:p>
          <a:p>
            <a:pPr algn="ctr">
              <a:lnSpc>
                <a:spcPts val="3122"/>
              </a:lnSpc>
            </a:pPr>
            <a:r>
              <a:rPr lang="en-US" sz="2402">
                <a:solidFill>
                  <a:srgbClr val="000000"/>
                </a:solidFill>
                <a:latin typeface="Open Sauce"/>
              </a:rPr>
              <a:t>                                       digitalWrite(RightMotorForward, LOW); </a:t>
            </a:r>
          </a:p>
          <a:p>
            <a:pPr algn="ctr">
              <a:lnSpc>
                <a:spcPts val="3122"/>
              </a:lnSpc>
            </a:pPr>
            <a:r>
              <a:rPr lang="en-US" sz="2402">
                <a:solidFill>
                  <a:srgbClr val="000000"/>
                </a:solidFill>
                <a:latin typeface="Open Sauce"/>
              </a:rPr>
              <a:t>                                     digitalWrite(LeftMotorForward, LOW);</a:t>
            </a:r>
          </a:p>
          <a:p>
            <a:pPr algn="ctr">
              <a:lnSpc>
                <a:spcPts val="3122"/>
              </a:lnSpc>
            </a:pPr>
            <a:r>
              <a:rPr lang="en-US" sz="2402">
                <a:solidFill>
                  <a:srgbClr val="000000"/>
                </a:solidFill>
                <a:latin typeface="Open Sauce"/>
              </a:rPr>
              <a:t>                                          digitalWrite(RightMotorBackward, LOW);</a:t>
            </a:r>
          </a:p>
          <a:p>
            <a:pPr algn="ctr">
              <a:lnSpc>
                <a:spcPts val="3122"/>
              </a:lnSpc>
            </a:pPr>
            <a:r>
              <a:rPr lang="en-US" sz="2402">
                <a:solidFill>
                  <a:srgbClr val="000000"/>
                </a:solidFill>
                <a:latin typeface="Open Sauce"/>
              </a:rPr>
              <a:t>                                        digitalWrite(LeftMotorBackward, LOW);}</a:t>
            </a:r>
          </a:p>
          <a:p>
            <a:pPr algn="ctr">
              <a:lnSpc>
                <a:spcPts val="3122"/>
              </a:lnSpc>
            </a:pPr>
            <a:r>
              <a:rPr lang="en-US" sz="2402">
                <a:solidFill>
                  <a:srgbClr val="000000"/>
                </a:solidFill>
                <a:latin typeface="Open Sauce"/>
              </a:rPr>
              <a:t>       </a:t>
            </a:r>
            <a:r>
              <a:rPr lang="en-US" sz="2402">
                <a:solidFill>
                  <a:srgbClr val="000000"/>
                </a:solidFill>
                <a:latin typeface="Open Sauce"/>
              </a:rPr>
              <a:t>void moveForward(){</a:t>
            </a:r>
          </a:p>
          <a:p>
            <a:pPr algn="ctr">
              <a:lnSpc>
                <a:spcPts val="3122"/>
              </a:lnSpc>
            </a:pPr>
            <a:r>
              <a:rPr lang="en-US" sz="2402">
                <a:solidFill>
                  <a:srgbClr val="000000"/>
                </a:solidFill>
                <a:latin typeface="Open Sauce"/>
              </a:rPr>
              <a:t> if(!goesForward){</a:t>
            </a:r>
          </a:p>
          <a:p>
            <a:pPr algn="ctr">
              <a:lnSpc>
                <a:spcPts val="3122"/>
              </a:lnSpc>
            </a:pPr>
            <a:r>
              <a:rPr lang="en-US" sz="2402">
                <a:solidFill>
                  <a:srgbClr val="000000"/>
                </a:solidFill>
                <a:latin typeface="Open Sauce"/>
              </a:rPr>
              <a:t>    goesForward=true;</a:t>
            </a:r>
          </a:p>
          <a:p>
            <a:pPr algn="ctr">
              <a:lnSpc>
                <a:spcPts val="3122"/>
              </a:lnSpc>
            </a:pPr>
          </a:p>
          <a:p>
            <a:pPr algn="ctr">
              <a:lnSpc>
                <a:spcPts val="3122"/>
              </a:lnSpc>
            </a:pPr>
            <a:r>
              <a:rPr lang="en-US" sz="2402">
                <a:solidFill>
                  <a:srgbClr val="000000"/>
                </a:solidFill>
                <a:latin typeface="Open Sauce"/>
              </a:rPr>
              <a:t>                                    digitalWrite(LeftMotorForward, HIGH);</a:t>
            </a:r>
          </a:p>
          <a:p>
            <a:pPr algn="ctr">
              <a:lnSpc>
                <a:spcPts val="3122"/>
              </a:lnSpc>
            </a:pPr>
            <a:r>
              <a:rPr lang="en-US" sz="2402">
                <a:solidFill>
                  <a:srgbClr val="000000"/>
                </a:solidFill>
                <a:latin typeface="Open Sauce"/>
              </a:rPr>
              <a:t>                                      digitalWrite(RightMotorForward, HIGH);</a:t>
            </a:r>
          </a:p>
          <a:p>
            <a:pPr algn="ctr">
              <a:lnSpc>
                <a:spcPts val="3122"/>
              </a:lnSpc>
            </a:pPr>
            <a:r>
              <a:rPr lang="en-US" sz="2402">
                <a:solidFill>
                  <a:srgbClr val="000000"/>
                </a:solidFill>
                <a:latin typeface="Open Sauce"/>
              </a:rPr>
              <a:t>                                       digitalWrite(LeftMotorBackward, LOW);</a:t>
            </a:r>
          </a:p>
          <a:p>
            <a:pPr algn="ctr">
              <a:lnSpc>
                <a:spcPts val="3122"/>
              </a:lnSpc>
            </a:pPr>
            <a:r>
              <a:rPr lang="en-US" sz="2402">
                <a:solidFill>
                  <a:srgbClr val="000000"/>
                </a:solidFill>
                <a:latin typeface="Open Sauce"/>
              </a:rPr>
              <a:t>                                           digitalWrite(RightMotorBackward, LOW);</a:t>
            </a:r>
          </a:p>
          <a:p>
            <a:pPr algn="ctr">
              <a:lnSpc>
                <a:spcPts val="3122"/>
              </a:lnSpc>
            </a:pPr>
            <a:r>
              <a:rPr lang="en-US" sz="2402">
                <a:solidFill>
                  <a:srgbClr val="000000"/>
                </a:solidFill>
                <a:latin typeface="Open Sauce"/>
              </a:rPr>
              <a:t> }                          </a:t>
            </a:r>
          </a:p>
          <a:p>
            <a:pPr algn="ctr">
              <a:lnSpc>
                <a:spcPts val="3122"/>
              </a:lnSpc>
            </a:pPr>
            <a:r>
              <a:rPr lang="en-US" sz="2402">
                <a:solidFill>
                  <a:srgbClr val="000000"/>
                </a:solidFill>
                <a:latin typeface="Open Sauce"/>
              </a:rPr>
              <a:t> </a:t>
            </a:r>
            <a:r>
              <a:rPr lang="en-US" sz="2402">
                <a:solidFill>
                  <a:srgbClr val="000000"/>
                </a:solidFill>
                <a:latin typeface="Open Sauce"/>
              </a:rPr>
              <a:t>}                          </a:t>
            </a:r>
          </a:p>
          <a:p>
            <a:pPr algn="ctr">
              <a:lnSpc>
                <a:spcPts val="3122"/>
              </a:lnSpc>
            </a:pPr>
            <a:r>
              <a:rPr lang="en-US" sz="2402">
                <a:solidFill>
                  <a:srgbClr val="000000"/>
                </a:solidFill>
                <a:latin typeface="Open Sauce"/>
              </a:rPr>
              <a:t>         </a:t>
            </a:r>
            <a:r>
              <a:rPr lang="en-US" sz="2402">
                <a:solidFill>
                  <a:srgbClr val="000000"/>
                </a:solidFill>
                <a:latin typeface="Open Sauce"/>
              </a:rPr>
              <a:t>void moveBackward(){</a:t>
            </a:r>
          </a:p>
          <a:p>
            <a:pPr algn="ctr">
              <a:lnSpc>
                <a:spcPts val="3122"/>
              </a:lnSpc>
            </a:pPr>
            <a:r>
              <a:rPr lang="en-US" sz="2402">
                <a:solidFill>
                  <a:srgbClr val="000000"/>
                </a:solidFill>
                <a:latin typeface="Open Sauce"/>
              </a:rPr>
              <a:t>      goesForward=false;</a:t>
            </a:r>
          </a:p>
          <a:p>
            <a:pPr algn="ctr">
              <a:lnSpc>
                <a:spcPts val="3122"/>
              </a:lnSpc>
            </a:pPr>
          </a:p>
          <a:p>
            <a:pPr algn="ctr">
              <a:lnSpc>
                <a:spcPts val="3122"/>
              </a:lnSpc>
            </a:pPr>
            <a:r>
              <a:rPr lang="en-US" sz="2402">
                <a:solidFill>
                  <a:srgbClr val="000000"/>
                </a:solidFill>
                <a:latin typeface="Open Sauce"/>
              </a:rPr>
              <a:t>                                      digitalWrite(LeftMotorBackward, HIGH);</a:t>
            </a:r>
          </a:p>
          <a:p>
            <a:pPr algn="ctr">
              <a:lnSpc>
                <a:spcPts val="3122"/>
              </a:lnSpc>
            </a:pPr>
            <a:r>
              <a:rPr lang="en-US" sz="2402">
                <a:solidFill>
                  <a:srgbClr val="000000"/>
                </a:solidFill>
                <a:latin typeface="Open Sauce"/>
              </a:rPr>
              <a:t>                                      </a:t>
            </a:r>
            <a:r>
              <a:rPr lang="en-US" sz="2402">
                <a:solidFill>
                  <a:srgbClr val="000000"/>
                </a:solidFill>
                <a:latin typeface="Open Sauce"/>
              </a:rPr>
              <a:t> digitalWrite(RightMotorBackward, HIGH);</a:t>
            </a:r>
          </a:p>
          <a:p>
            <a:pPr algn="ctr">
              <a:lnSpc>
                <a:spcPts val="3122"/>
              </a:lnSpc>
            </a:pPr>
            <a:r>
              <a:rPr lang="en-US" sz="2402">
                <a:solidFill>
                  <a:srgbClr val="000000"/>
                </a:solidFill>
                <a:latin typeface="Open Sauce"/>
              </a:rPr>
              <a:t>                                 </a:t>
            </a:r>
            <a:r>
              <a:rPr lang="en-US" sz="2402">
                <a:solidFill>
                  <a:srgbClr val="000000"/>
                </a:solidFill>
                <a:latin typeface="Open Sauce"/>
              </a:rPr>
              <a:t> digitalWrite(LeftMotorForward, LOW);</a:t>
            </a:r>
          </a:p>
          <a:p>
            <a:pPr algn="ctr">
              <a:lnSpc>
                <a:spcPts val="3122"/>
              </a:lnSpc>
            </a:pPr>
            <a:r>
              <a:rPr lang="en-US" sz="2402">
                <a:solidFill>
                  <a:srgbClr val="000000"/>
                </a:solidFill>
                <a:latin typeface="Open Sauce"/>
              </a:rPr>
              <a:t>                                    </a:t>
            </a:r>
            <a:r>
              <a:rPr lang="en-US" sz="2402">
                <a:solidFill>
                  <a:srgbClr val="000000"/>
                </a:solidFill>
                <a:latin typeface="Open Sauce"/>
              </a:rPr>
              <a:t> digitalWrite(RightMotorForward, LOW);</a:t>
            </a:r>
          </a:p>
          <a:p>
            <a:pPr algn="ctr">
              <a:lnSpc>
                <a:spcPts val="3122"/>
              </a:lnSpc>
            </a:pPr>
            <a:r>
              <a:rPr lang="en-US" sz="2402">
                <a:solidFill>
                  <a:srgbClr val="000000"/>
                </a:solidFill>
                <a:latin typeface="Open Sauce"/>
              </a:rPr>
              <a:t>  </a:t>
            </a:r>
            <a:r>
              <a:rPr lang="en-US" sz="2402">
                <a:solidFill>
                  <a:srgbClr val="000000"/>
                </a:solidFill>
                <a:latin typeface="Open Sauce"/>
              </a:rPr>
              <a:t>}                              </a:t>
            </a:r>
          </a:p>
          <a:p>
            <a:pPr algn="ctr">
              <a:lnSpc>
                <a:spcPts val="3122"/>
              </a:lnSpc>
            </a:pPr>
          </a:p>
          <a:p>
            <a:pPr algn="ctr">
              <a:lnSpc>
                <a:spcPts val="3122"/>
              </a:lnSpc>
              <a:spcBef>
                <a:spcPct val="0"/>
              </a:spcBef>
            </a:pP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F2F4F5"/>
        </a:solidFill>
      </p:bgPr>
    </p:bg>
    <p:spTree>
      <p:nvGrpSpPr>
        <p:cNvPr id="1" name=""/>
        <p:cNvGrpSpPr/>
        <p:nvPr/>
      </p:nvGrpSpPr>
      <p:grpSpPr>
        <a:xfrm>
          <a:off x="0" y="0"/>
          <a:ext cx="0" cy="0"/>
          <a:chOff x="0" y="0"/>
          <a:chExt cx="0" cy="0"/>
        </a:xfrm>
      </p:grpSpPr>
      <p:sp>
        <p:nvSpPr>
          <p:cNvPr name="Freeform 2" id="2"/>
          <p:cNvSpPr/>
          <p:nvPr/>
        </p:nvSpPr>
        <p:spPr>
          <a:xfrm flipH="false" flipV="false" rot="887923">
            <a:off x="14223176" y="-4007960"/>
            <a:ext cx="7032580" cy="7216267"/>
          </a:xfrm>
          <a:custGeom>
            <a:avLst/>
            <a:gdLst/>
            <a:ahLst/>
            <a:cxnLst/>
            <a:rect r="r" b="b" t="t" l="l"/>
            <a:pathLst>
              <a:path h="7216267" w="7032580">
                <a:moveTo>
                  <a:pt x="0" y="0"/>
                </a:moveTo>
                <a:lnTo>
                  <a:pt x="7032581" y="0"/>
                </a:lnTo>
                <a:lnTo>
                  <a:pt x="7032581" y="7216267"/>
                </a:lnTo>
                <a:lnTo>
                  <a:pt x="0" y="721626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6935623" y="8687967"/>
            <a:ext cx="2094695" cy="2377721"/>
            <a:chOff x="0" y="0"/>
            <a:chExt cx="551689" cy="626231"/>
          </a:xfrm>
        </p:grpSpPr>
        <p:sp>
          <p:nvSpPr>
            <p:cNvPr name="Freeform 4" id="4"/>
            <p:cNvSpPr/>
            <p:nvPr/>
          </p:nvSpPr>
          <p:spPr>
            <a:xfrm flipH="false" flipV="false" rot="0">
              <a:off x="0" y="0"/>
              <a:ext cx="551689" cy="626231"/>
            </a:xfrm>
            <a:custGeom>
              <a:avLst/>
              <a:gdLst/>
              <a:ahLst/>
              <a:cxnLst/>
              <a:rect r="r" b="b" t="t" l="l"/>
              <a:pathLst>
                <a:path h="626231" w="551689">
                  <a:moveTo>
                    <a:pt x="0" y="0"/>
                  </a:moveTo>
                  <a:lnTo>
                    <a:pt x="551689" y="0"/>
                  </a:lnTo>
                  <a:lnTo>
                    <a:pt x="551689" y="626231"/>
                  </a:lnTo>
                  <a:lnTo>
                    <a:pt x="0" y="626231"/>
                  </a:lnTo>
                  <a:close/>
                </a:path>
              </a:pathLst>
            </a:custGeom>
            <a:solidFill>
              <a:srgbClr val="CCCCCC"/>
            </a:solidFill>
          </p:spPr>
        </p:sp>
        <p:sp>
          <p:nvSpPr>
            <p:cNvPr name="TextBox 5" id="5"/>
            <p:cNvSpPr txBox="true"/>
            <p:nvPr/>
          </p:nvSpPr>
          <p:spPr>
            <a:xfrm>
              <a:off x="0" y="-19050"/>
              <a:ext cx="551689" cy="645281"/>
            </a:xfrm>
            <a:prstGeom prst="rect">
              <a:avLst/>
            </a:prstGeom>
          </p:spPr>
          <p:txBody>
            <a:bodyPr anchor="ctr" rtlCol="false" tIns="50800" lIns="50800" bIns="50800" rIns="50800"/>
            <a:lstStyle/>
            <a:p>
              <a:pPr algn="ctr">
                <a:lnSpc>
                  <a:spcPts val="2859"/>
                </a:lnSpc>
              </a:pPr>
            </a:p>
          </p:txBody>
        </p:sp>
      </p:grpSp>
      <p:sp>
        <p:nvSpPr>
          <p:cNvPr name="Freeform 6" id="6"/>
          <p:cNvSpPr/>
          <p:nvPr/>
        </p:nvSpPr>
        <p:spPr>
          <a:xfrm flipH="false" flipV="false" rot="887923">
            <a:off x="-3678118" y="7962422"/>
            <a:ext cx="7032580" cy="7216267"/>
          </a:xfrm>
          <a:custGeom>
            <a:avLst/>
            <a:gdLst/>
            <a:ahLst/>
            <a:cxnLst/>
            <a:rect r="r" b="b" t="t" l="l"/>
            <a:pathLst>
              <a:path h="7216267" w="7032580">
                <a:moveTo>
                  <a:pt x="0" y="0"/>
                </a:moveTo>
                <a:lnTo>
                  <a:pt x="7032581" y="0"/>
                </a:lnTo>
                <a:lnTo>
                  <a:pt x="7032581" y="7216267"/>
                </a:lnTo>
                <a:lnTo>
                  <a:pt x="0" y="721626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7" id="7"/>
          <p:cNvGrpSpPr/>
          <p:nvPr/>
        </p:nvGrpSpPr>
        <p:grpSpPr>
          <a:xfrm rot="0">
            <a:off x="-778973" y="-1738046"/>
            <a:ext cx="2094695" cy="2377721"/>
            <a:chOff x="0" y="0"/>
            <a:chExt cx="551689" cy="626231"/>
          </a:xfrm>
        </p:grpSpPr>
        <p:sp>
          <p:nvSpPr>
            <p:cNvPr name="Freeform 8" id="8"/>
            <p:cNvSpPr/>
            <p:nvPr/>
          </p:nvSpPr>
          <p:spPr>
            <a:xfrm flipH="false" flipV="false" rot="0">
              <a:off x="0" y="0"/>
              <a:ext cx="551689" cy="626231"/>
            </a:xfrm>
            <a:custGeom>
              <a:avLst/>
              <a:gdLst/>
              <a:ahLst/>
              <a:cxnLst/>
              <a:rect r="r" b="b" t="t" l="l"/>
              <a:pathLst>
                <a:path h="626231" w="551689">
                  <a:moveTo>
                    <a:pt x="0" y="0"/>
                  </a:moveTo>
                  <a:lnTo>
                    <a:pt x="551689" y="0"/>
                  </a:lnTo>
                  <a:lnTo>
                    <a:pt x="551689" y="626231"/>
                  </a:lnTo>
                  <a:lnTo>
                    <a:pt x="0" y="626231"/>
                  </a:lnTo>
                  <a:close/>
                </a:path>
              </a:pathLst>
            </a:custGeom>
            <a:solidFill>
              <a:srgbClr val="CCCCCC"/>
            </a:solidFill>
          </p:spPr>
        </p:sp>
        <p:sp>
          <p:nvSpPr>
            <p:cNvPr name="TextBox 9" id="9"/>
            <p:cNvSpPr txBox="true"/>
            <p:nvPr/>
          </p:nvSpPr>
          <p:spPr>
            <a:xfrm>
              <a:off x="0" y="-19050"/>
              <a:ext cx="551689" cy="645281"/>
            </a:xfrm>
            <a:prstGeom prst="rect">
              <a:avLst/>
            </a:prstGeom>
          </p:spPr>
          <p:txBody>
            <a:bodyPr anchor="ctr" rtlCol="false" tIns="50800" lIns="50800" bIns="50800" rIns="50800"/>
            <a:lstStyle/>
            <a:p>
              <a:pPr algn="ctr">
                <a:lnSpc>
                  <a:spcPts val="2859"/>
                </a:lnSpc>
              </a:pPr>
            </a:p>
          </p:txBody>
        </p:sp>
      </p:grpSp>
      <p:sp>
        <p:nvSpPr>
          <p:cNvPr name="TextBox 10" id="10"/>
          <p:cNvSpPr txBox="true"/>
          <p:nvPr/>
        </p:nvSpPr>
        <p:spPr>
          <a:xfrm rot="0">
            <a:off x="-161828" y="578028"/>
            <a:ext cx="9468671" cy="10487660"/>
          </a:xfrm>
          <a:prstGeom prst="rect">
            <a:avLst/>
          </a:prstGeom>
        </p:spPr>
        <p:txBody>
          <a:bodyPr anchor="t" rtlCol="false" tIns="0" lIns="0" bIns="0" rIns="0">
            <a:spAutoFit/>
          </a:bodyPr>
          <a:lstStyle/>
          <a:p>
            <a:pPr algn="ctr">
              <a:lnSpc>
                <a:spcPts val="2859"/>
              </a:lnSpc>
            </a:pPr>
            <a:r>
              <a:rPr lang="en-US" sz="2199">
                <a:solidFill>
                  <a:srgbClr val="000000"/>
                </a:solidFill>
                <a:latin typeface="Open Sauce"/>
              </a:rPr>
              <a:t>void turnRight(){</a:t>
            </a:r>
          </a:p>
          <a:p>
            <a:pPr algn="ctr">
              <a:lnSpc>
                <a:spcPts val="2859"/>
              </a:lnSpc>
            </a:pPr>
            <a:r>
              <a:rPr lang="en-US" sz="2199">
                <a:solidFill>
                  <a:srgbClr val="000000"/>
                </a:solidFill>
                <a:latin typeface="Open Sauce"/>
              </a:rPr>
              <a:t>                                      digitalWrite(LeftMotorForward, HIGH);</a:t>
            </a:r>
          </a:p>
          <a:p>
            <a:pPr algn="ctr">
              <a:lnSpc>
                <a:spcPts val="2859"/>
              </a:lnSpc>
            </a:pPr>
            <a:r>
              <a:rPr lang="en-US" sz="2199">
                <a:solidFill>
                  <a:srgbClr val="000000"/>
                </a:solidFill>
                <a:latin typeface="Open Sauce"/>
              </a:rPr>
              <a:t>                                           digitalWrite(RightMotorBackward, HIGH);</a:t>
            </a:r>
          </a:p>
          <a:p>
            <a:pPr algn="ctr">
              <a:lnSpc>
                <a:spcPts val="2859"/>
              </a:lnSpc>
            </a:pPr>
            <a:r>
              <a:rPr lang="en-US" sz="2199">
                <a:solidFill>
                  <a:srgbClr val="000000"/>
                </a:solidFill>
                <a:latin typeface="Open Sauce"/>
              </a:rPr>
              <a:t>                                         digitalWrite(LeftMotorBackward, LOW);</a:t>
            </a:r>
          </a:p>
          <a:p>
            <a:pPr algn="ctr">
              <a:lnSpc>
                <a:spcPts val="2859"/>
              </a:lnSpc>
            </a:pPr>
            <a:r>
              <a:rPr lang="en-US" sz="2199">
                <a:solidFill>
                  <a:srgbClr val="000000"/>
                </a:solidFill>
                <a:latin typeface="Open Sauce"/>
              </a:rPr>
              <a:t>                                         digitalWrite(RightMotorForward, LOW); </a:t>
            </a:r>
          </a:p>
          <a:p>
            <a:pPr algn="ctr">
              <a:lnSpc>
                <a:spcPts val="2859"/>
              </a:lnSpc>
            </a:pPr>
            <a:r>
              <a:rPr lang="en-US" sz="2199">
                <a:solidFill>
                  <a:srgbClr val="000000"/>
                </a:solidFill>
                <a:latin typeface="Open Sauce"/>
              </a:rPr>
              <a:t>delay(500);       </a:t>
            </a:r>
          </a:p>
          <a:p>
            <a:pPr algn="ctr">
              <a:lnSpc>
                <a:spcPts val="2859"/>
              </a:lnSpc>
            </a:pPr>
            <a:r>
              <a:rPr lang="en-US" sz="2199">
                <a:solidFill>
                  <a:srgbClr val="000000"/>
                </a:solidFill>
                <a:latin typeface="Open Sauce"/>
              </a:rPr>
              <a:t>                                       digitalWrite(LeftMotorForward, HIGH);</a:t>
            </a:r>
          </a:p>
          <a:p>
            <a:pPr algn="ctr">
              <a:lnSpc>
                <a:spcPts val="2859"/>
              </a:lnSpc>
            </a:pPr>
            <a:r>
              <a:rPr lang="en-US" sz="2199">
                <a:solidFill>
                  <a:srgbClr val="000000"/>
                </a:solidFill>
                <a:latin typeface="Open Sauce"/>
              </a:rPr>
              <a:t>                                         digitalWrite(RightMotorForward, HIGH);</a:t>
            </a:r>
          </a:p>
          <a:p>
            <a:pPr algn="ctr">
              <a:lnSpc>
                <a:spcPts val="2859"/>
              </a:lnSpc>
            </a:pPr>
            <a:r>
              <a:rPr lang="en-US" sz="2199">
                <a:solidFill>
                  <a:srgbClr val="000000"/>
                </a:solidFill>
                <a:latin typeface="Open Sauce"/>
              </a:rPr>
              <a:t>                                         digitalWrite(LeftMotorBackward, LOW);</a:t>
            </a:r>
          </a:p>
          <a:p>
            <a:pPr algn="ctr">
              <a:lnSpc>
                <a:spcPts val="2859"/>
              </a:lnSpc>
            </a:pPr>
            <a:r>
              <a:rPr lang="en-US" sz="2199">
                <a:solidFill>
                  <a:srgbClr val="000000"/>
                </a:solidFill>
                <a:latin typeface="Open Sauce"/>
              </a:rPr>
              <a:t>                                         </a:t>
            </a:r>
            <a:r>
              <a:rPr lang="en-US" sz="2199">
                <a:solidFill>
                  <a:srgbClr val="000000"/>
                </a:solidFill>
                <a:latin typeface="Open Sauce"/>
              </a:rPr>
              <a:t>  digitalWrite(RightMotorBackward, LOW);</a:t>
            </a:r>
          </a:p>
          <a:p>
            <a:pPr algn="ctr">
              <a:lnSpc>
                <a:spcPts val="2859"/>
              </a:lnSpc>
            </a:pPr>
            <a:r>
              <a:rPr lang="en-US" sz="2199">
                <a:solidFill>
                  <a:srgbClr val="000000"/>
                </a:solidFill>
                <a:latin typeface="Open Sauce"/>
              </a:rPr>
              <a:t>}        </a:t>
            </a:r>
          </a:p>
          <a:p>
            <a:pPr algn="ctr">
              <a:lnSpc>
                <a:spcPts val="2859"/>
              </a:lnSpc>
            </a:pPr>
            <a:r>
              <a:rPr lang="en-US" sz="2199">
                <a:solidFill>
                  <a:srgbClr val="000000"/>
                </a:solidFill>
                <a:latin typeface="Open Sauce"/>
              </a:rPr>
              <a:t>                </a:t>
            </a:r>
          </a:p>
          <a:p>
            <a:pPr algn="ctr">
              <a:lnSpc>
                <a:spcPts val="2859"/>
              </a:lnSpc>
            </a:pPr>
            <a:r>
              <a:rPr lang="en-US" sz="2199">
                <a:solidFill>
                  <a:srgbClr val="000000"/>
                </a:solidFill>
                <a:latin typeface="Open Sauce"/>
              </a:rPr>
              <a:t>void turnLeft(){  </a:t>
            </a:r>
          </a:p>
          <a:p>
            <a:pPr algn="ctr">
              <a:lnSpc>
                <a:spcPts val="2859"/>
              </a:lnSpc>
            </a:pPr>
          </a:p>
          <a:p>
            <a:pPr algn="ctr">
              <a:lnSpc>
                <a:spcPts val="2859"/>
              </a:lnSpc>
            </a:pPr>
            <a:r>
              <a:rPr lang="en-US" sz="2199">
                <a:solidFill>
                  <a:srgbClr val="000000"/>
                </a:solidFill>
                <a:latin typeface="Open Sauce"/>
              </a:rPr>
              <a:t>                                         digitalWrite(LeftMotorBackward, HIGH);</a:t>
            </a:r>
          </a:p>
          <a:p>
            <a:pPr algn="ctr">
              <a:lnSpc>
                <a:spcPts val="2859"/>
              </a:lnSpc>
            </a:pPr>
            <a:r>
              <a:rPr lang="en-US" sz="2199">
                <a:solidFill>
                  <a:srgbClr val="000000"/>
                </a:solidFill>
                <a:latin typeface="Open Sauce"/>
              </a:rPr>
              <a:t>                                        digitalWrite(RightMotorForward, HIGH);</a:t>
            </a:r>
          </a:p>
          <a:p>
            <a:pPr algn="ctr">
              <a:lnSpc>
                <a:spcPts val="2859"/>
              </a:lnSpc>
            </a:pPr>
            <a:r>
              <a:rPr lang="en-US" sz="2199">
                <a:solidFill>
                  <a:srgbClr val="000000"/>
                </a:solidFill>
                <a:latin typeface="Open Sauce"/>
              </a:rPr>
              <a:t>                                     digitalWrite(LeftMotorForward, LOW);</a:t>
            </a:r>
          </a:p>
          <a:p>
            <a:pPr algn="ctr">
              <a:lnSpc>
                <a:spcPts val="2859"/>
              </a:lnSpc>
            </a:pPr>
            <a:r>
              <a:rPr lang="en-US" sz="2199">
                <a:solidFill>
                  <a:srgbClr val="000000"/>
                </a:solidFill>
                <a:latin typeface="Open Sauce"/>
              </a:rPr>
              <a:t>                                          digitalWrite(RightMotorBackward, LOW);         delay(500);        </a:t>
            </a:r>
          </a:p>
          <a:p>
            <a:pPr algn="ctr">
              <a:lnSpc>
                <a:spcPts val="2859"/>
              </a:lnSpc>
            </a:pPr>
            <a:r>
              <a:rPr lang="en-US" sz="2199">
                <a:solidFill>
                  <a:srgbClr val="000000"/>
                </a:solidFill>
                <a:latin typeface="Open Sauce"/>
              </a:rPr>
              <a:t>        </a:t>
            </a:r>
          </a:p>
          <a:p>
            <a:pPr algn="ctr">
              <a:lnSpc>
                <a:spcPts val="2859"/>
              </a:lnSpc>
            </a:pPr>
            <a:r>
              <a:rPr lang="en-US" sz="2199">
                <a:solidFill>
                  <a:srgbClr val="000000"/>
                </a:solidFill>
                <a:latin typeface="Open Sauce"/>
              </a:rPr>
              <a:t>                                    digitalWrite(LeftMotorForward, HIGH);</a:t>
            </a:r>
          </a:p>
          <a:p>
            <a:pPr algn="ctr">
              <a:lnSpc>
                <a:spcPts val="2859"/>
              </a:lnSpc>
            </a:pPr>
            <a:r>
              <a:rPr lang="en-US" sz="2199">
                <a:solidFill>
                  <a:srgbClr val="000000"/>
                </a:solidFill>
                <a:latin typeface="Open Sauce"/>
              </a:rPr>
              <a:t>                                     digitalWrite(RightMotorForward, HIGH);</a:t>
            </a:r>
          </a:p>
          <a:p>
            <a:pPr algn="ctr">
              <a:lnSpc>
                <a:spcPts val="2859"/>
              </a:lnSpc>
            </a:pPr>
            <a:r>
              <a:rPr lang="en-US" sz="2199">
                <a:solidFill>
                  <a:srgbClr val="000000"/>
                </a:solidFill>
                <a:latin typeface="Open Sauce"/>
              </a:rPr>
              <a:t>                                     digitalWrite(LeftMotorBackward, LOW);</a:t>
            </a:r>
          </a:p>
          <a:p>
            <a:pPr algn="ctr">
              <a:lnSpc>
                <a:spcPts val="2859"/>
              </a:lnSpc>
            </a:pPr>
            <a:r>
              <a:rPr lang="en-US" sz="2199">
                <a:solidFill>
                  <a:srgbClr val="000000"/>
                </a:solidFill>
                <a:latin typeface="Open Sauce"/>
              </a:rPr>
              <a:t>                                       digitalWrite(RightMotorBackward, LOW);</a:t>
            </a:r>
          </a:p>
          <a:p>
            <a:pPr algn="ctr">
              <a:lnSpc>
                <a:spcPts val="2859"/>
              </a:lnSpc>
            </a:pPr>
          </a:p>
          <a:p>
            <a:pPr algn="ctr">
              <a:lnSpc>
                <a:spcPts val="2859"/>
              </a:lnSpc>
            </a:pPr>
            <a:r>
              <a:rPr lang="en-US" sz="2199">
                <a:solidFill>
                  <a:srgbClr val="000000"/>
                </a:solidFill>
                <a:latin typeface="Open Sauce"/>
              </a:rPr>
              <a:t>}</a:t>
            </a:r>
          </a:p>
          <a:p>
            <a:pPr algn="ctr">
              <a:lnSpc>
                <a:spcPts val="2859"/>
              </a:lnSpc>
            </a:pPr>
          </a:p>
          <a:p>
            <a:pPr algn="ctr">
              <a:lnSpc>
                <a:spcPts val="2859"/>
              </a:lnSpc>
            </a:pPr>
          </a:p>
          <a:p>
            <a:pPr algn="ctr">
              <a:lnSpc>
                <a:spcPts val="2859"/>
              </a:lnSpc>
              <a:spcBef>
                <a:spcPct val="0"/>
              </a:spcBef>
            </a:pP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F2F4F5"/>
        </a:solidFill>
      </p:bgPr>
    </p:bg>
    <p:spTree>
      <p:nvGrpSpPr>
        <p:cNvPr id="1" name=""/>
        <p:cNvGrpSpPr/>
        <p:nvPr/>
      </p:nvGrpSpPr>
      <p:grpSpPr>
        <a:xfrm>
          <a:off x="0" y="0"/>
          <a:ext cx="0" cy="0"/>
          <a:chOff x="0" y="0"/>
          <a:chExt cx="0" cy="0"/>
        </a:xfrm>
      </p:grpSpPr>
      <p:grpSp>
        <p:nvGrpSpPr>
          <p:cNvPr name="Group 2" id="2"/>
          <p:cNvGrpSpPr/>
          <p:nvPr/>
        </p:nvGrpSpPr>
        <p:grpSpPr>
          <a:xfrm rot="0">
            <a:off x="1491676" y="705346"/>
            <a:ext cx="5465833" cy="713460"/>
            <a:chOff x="0" y="0"/>
            <a:chExt cx="2094197" cy="273357"/>
          </a:xfrm>
        </p:grpSpPr>
        <p:sp>
          <p:nvSpPr>
            <p:cNvPr name="Freeform 3" id="3"/>
            <p:cNvSpPr/>
            <p:nvPr/>
          </p:nvSpPr>
          <p:spPr>
            <a:xfrm flipH="false" flipV="false" rot="0">
              <a:off x="0" y="0"/>
              <a:ext cx="2094197" cy="273357"/>
            </a:xfrm>
            <a:custGeom>
              <a:avLst/>
              <a:gdLst/>
              <a:ahLst/>
              <a:cxnLst/>
              <a:rect r="r" b="b" t="t" l="l"/>
              <a:pathLst>
                <a:path h="273357" w="2094197">
                  <a:moveTo>
                    <a:pt x="0" y="0"/>
                  </a:moveTo>
                  <a:lnTo>
                    <a:pt x="2094197" y="0"/>
                  </a:lnTo>
                  <a:lnTo>
                    <a:pt x="2094197" y="273357"/>
                  </a:lnTo>
                  <a:lnTo>
                    <a:pt x="0" y="273357"/>
                  </a:lnTo>
                  <a:close/>
                </a:path>
              </a:pathLst>
            </a:custGeom>
            <a:solidFill>
              <a:srgbClr val="F2F4F5"/>
            </a:solidFill>
          </p:spPr>
        </p:sp>
        <p:sp>
          <p:nvSpPr>
            <p:cNvPr name="TextBox 4" id="4"/>
            <p:cNvSpPr txBox="true"/>
            <p:nvPr/>
          </p:nvSpPr>
          <p:spPr>
            <a:xfrm>
              <a:off x="0" y="-28575"/>
              <a:ext cx="2094197" cy="301932"/>
            </a:xfrm>
            <a:prstGeom prst="rect">
              <a:avLst/>
            </a:prstGeom>
          </p:spPr>
          <p:txBody>
            <a:bodyPr anchor="ctr" rtlCol="false" tIns="50800" lIns="50800" bIns="50800" rIns="50800"/>
            <a:lstStyle/>
            <a:p>
              <a:pPr algn="ctr">
                <a:lnSpc>
                  <a:spcPts val="4159"/>
                </a:lnSpc>
              </a:pPr>
              <a:r>
                <a:rPr lang="en-US" sz="3199">
                  <a:solidFill>
                    <a:srgbClr val="000000"/>
                  </a:solidFill>
                  <a:latin typeface="Montserrat Light"/>
                </a:rPr>
                <a:t>ADVANTAGES AND USES:</a:t>
              </a:r>
            </a:p>
          </p:txBody>
        </p:sp>
      </p:grpSp>
      <p:sp>
        <p:nvSpPr>
          <p:cNvPr name="Freeform 5" id="5"/>
          <p:cNvSpPr/>
          <p:nvPr/>
        </p:nvSpPr>
        <p:spPr>
          <a:xfrm flipH="false" flipV="false" rot="0">
            <a:off x="9276023" y="9258300"/>
            <a:ext cx="9752965" cy="1032847"/>
          </a:xfrm>
          <a:custGeom>
            <a:avLst/>
            <a:gdLst/>
            <a:ahLst/>
            <a:cxnLst/>
            <a:rect r="r" b="b" t="t" l="l"/>
            <a:pathLst>
              <a:path h="1032847" w="9752965">
                <a:moveTo>
                  <a:pt x="0" y="0"/>
                </a:moveTo>
                <a:lnTo>
                  <a:pt x="9752965" y="0"/>
                </a:lnTo>
                <a:lnTo>
                  <a:pt x="9752965" y="1032847"/>
                </a:lnTo>
                <a:lnTo>
                  <a:pt x="0" y="1032847"/>
                </a:lnTo>
                <a:lnTo>
                  <a:pt x="0" y="0"/>
                </a:lnTo>
                <a:close/>
              </a:path>
            </a:pathLst>
          </a:custGeom>
          <a:blipFill>
            <a:blip r:embed="rId2"/>
            <a:stretch>
              <a:fillRect l="0" t="-86495" r="0" b="0"/>
            </a:stretch>
          </a:blipFill>
        </p:spPr>
      </p:sp>
      <p:sp>
        <p:nvSpPr>
          <p:cNvPr name="Freeform 6" id="6"/>
          <p:cNvSpPr/>
          <p:nvPr/>
        </p:nvSpPr>
        <p:spPr>
          <a:xfrm flipH="false" flipV="false" rot="0">
            <a:off x="-3895699" y="8432183"/>
            <a:ext cx="7616557" cy="7815497"/>
          </a:xfrm>
          <a:custGeom>
            <a:avLst/>
            <a:gdLst/>
            <a:ahLst/>
            <a:cxnLst/>
            <a:rect r="r" b="b" t="t" l="l"/>
            <a:pathLst>
              <a:path h="7815497" w="7616557">
                <a:moveTo>
                  <a:pt x="0" y="0"/>
                </a:moveTo>
                <a:lnTo>
                  <a:pt x="7616557" y="0"/>
                </a:lnTo>
                <a:lnTo>
                  <a:pt x="7616557" y="7815497"/>
                </a:lnTo>
                <a:lnTo>
                  <a:pt x="0" y="781549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7" id="7"/>
          <p:cNvSpPr txBox="true"/>
          <p:nvPr/>
        </p:nvSpPr>
        <p:spPr>
          <a:xfrm rot="0">
            <a:off x="599678" y="1790281"/>
            <a:ext cx="16659622" cy="3209925"/>
          </a:xfrm>
          <a:prstGeom prst="rect">
            <a:avLst/>
          </a:prstGeom>
        </p:spPr>
        <p:txBody>
          <a:bodyPr anchor="t" rtlCol="false" tIns="0" lIns="0" bIns="0" rIns="0">
            <a:spAutoFit/>
          </a:bodyPr>
          <a:lstStyle/>
          <a:p>
            <a:pPr algn="ctr">
              <a:lnSpc>
                <a:spcPts val="3206"/>
              </a:lnSpc>
            </a:pPr>
            <a:r>
              <a:rPr lang="en-US" sz="2671">
                <a:solidFill>
                  <a:srgbClr val="000000"/>
                </a:solidFill>
                <a:latin typeface="Montserrat Light"/>
              </a:rPr>
              <a:t>   1.An Obstacle Avoidance Robot is an intelligent  robot, which can automatically </a:t>
            </a:r>
          </a:p>
          <a:p>
            <a:pPr algn="ctr">
              <a:lnSpc>
                <a:spcPts val="3206"/>
              </a:lnSpc>
            </a:pPr>
            <a:r>
              <a:rPr lang="en-US" sz="2671">
                <a:solidFill>
                  <a:srgbClr val="000000"/>
                </a:solidFill>
                <a:latin typeface="Montserrat Light"/>
              </a:rPr>
              <a:t>sense and overcome obstacles on its path.</a:t>
            </a:r>
          </a:p>
          <a:p>
            <a:pPr algn="ctr">
              <a:lnSpc>
                <a:spcPts val="3206"/>
              </a:lnSpc>
            </a:pPr>
          </a:p>
          <a:p>
            <a:pPr algn="ctr">
              <a:lnSpc>
                <a:spcPts val="3206"/>
              </a:lnSpc>
            </a:pPr>
            <a:r>
              <a:rPr lang="en-US" sz="2671">
                <a:solidFill>
                  <a:srgbClr val="000000"/>
                </a:solidFill>
                <a:latin typeface="Montserrat Light"/>
              </a:rPr>
              <a:t>                  2.It contains of a Microcontroller to process the data, and Ultrasonic sensors to detect the obstacles on its path.</a:t>
            </a:r>
          </a:p>
          <a:p>
            <a:pPr algn="ctr">
              <a:lnSpc>
                <a:spcPts val="3206"/>
              </a:lnSpc>
            </a:pPr>
          </a:p>
          <a:p>
            <a:pPr algn="ctr">
              <a:lnSpc>
                <a:spcPts val="3206"/>
              </a:lnSpc>
            </a:pPr>
            <a:r>
              <a:rPr lang="en-US" sz="2671">
                <a:solidFill>
                  <a:srgbClr val="000000"/>
                </a:solidFill>
                <a:latin typeface="Montserrat Light"/>
              </a:rPr>
              <a:t>3.Obstacle avoidance is one of the most important aspects   of mobile robotics</a:t>
            </a:r>
          </a:p>
          <a:p>
            <a:pPr algn="ctr">
              <a:lnSpc>
                <a:spcPts val="3206"/>
              </a:lnSpc>
              <a:spcBef>
                <a:spcPct val="0"/>
              </a:spcBef>
            </a:pPr>
          </a:p>
        </p:txBody>
      </p:sp>
      <p:sp>
        <p:nvSpPr>
          <p:cNvPr name="TextBox 8" id="8"/>
          <p:cNvSpPr txBox="true"/>
          <p:nvPr/>
        </p:nvSpPr>
        <p:spPr>
          <a:xfrm rot="0">
            <a:off x="-655015" y="6698960"/>
            <a:ext cx="16802833" cy="3209925"/>
          </a:xfrm>
          <a:prstGeom prst="rect">
            <a:avLst/>
          </a:prstGeom>
        </p:spPr>
        <p:txBody>
          <a:bodyPr anchor="t" rtlCol="false" tIns="0" lIns="0" bIns="0" rIns="0">
            <a:spAutoFit/>
          </a:bodyPr>
          <a:lstStyle/>
          <a:p>
            <a:pPr algn="ctr">
              <a:lnSpc>
                <a:spcPts val="3206"/>
              </a:lnSpc>
            </a:pPr>
            <a:r>
              <a:rPr lang="en-US" sz="2671">
                <a:solidFill>
                  <a:srgbClr val="000000"/>
                </a:solidFill>
                <a:latin typeface="Montserrat Light"/>
              </a:rPr>
              <a:t>  1.Obstacle avoiding robots can be used in almost all mobile robot </a:t>
            </a:r>
          </a:p>
          <a:p>
            <a:pPr algn="ctr">
              <a:lnSpc>
                <a:spcPts val="3206"/>
              </a:lnSpc>
            </a:pPr>
            <a:r>
              <a:rPr lang="en-US" sz="2671">
                <a:solidFill>
                  <a:srgbClr val="000000"/>
                </a:solidFill>
                <a:latin typeface="Montserrat Light"/>
              </a:rPr>
              <a:t>navigation systems.</a:t>
            </a:r>
          </a:p>
          <a:p>
            <a:pPr algn="ctr">
              <a:lnSpc>
                <a:spcPts val="3206"/>
              </a:lnSpc>
            </a:pPr>
          </a:p>
          <a:p>
            <a:pPr algn="ctr">
              <a:lnSpc>
                <a:spcPts val="3206"/>
              </a:lnSpc>
            </a:pPr>
            <a:r>
              <a:rPr lang="en-US" sz="2671">
                <a:solidFill>
                  <a:srgbClr val="000000"/>
                </a:solidFill>
                <a:latin typeface="Montserrat Light"/>
              </a:rPr>
              <a:t>            2.</a:t>
            </a:r>
            <a:r>
              <a:rPr lang="en-US" sz="2671">
                <a:solidFill>
                  <a:srgbClr val="000000"/>
                </a:solidFill>
                <a:latin typeface="Montserrat Light"/>
              </a:rPr>
              <a:t>They can be used for household work like automatic vacuum cleaning</a:t>
            </a:r>
          </a:p>
          <a:p>
            <a:pPr algn="ctr">
              <a:lnSpc>
                <a:spcPts val="3206"/>
              </a:lnSpc>
            </a:pPr>
          </a:p>
          <a:p>
            <a:pPr algn="ctr">
              <a:lnSpc>
                <a:spcPts val="3206"/>
              </a:lnSpc>
            </a:pPr>
            <a:r>
              <a:rPr lang="en-US" sz="2671">
                <a:solidFill>
                  <a:srgbClr val="000000"/>
                </a:solidFill>
                <a:latin typeface="Montserrat Light"/>
              </a:rPr>
              <a:t>    3.</a:t>
            </a:r>
            <a:r>
              <a:rPr lang="en-US" sz="2671">
                <a:solidFill>
                  <a:srgbClr val="000000"/>
                </a:solidFill>
                <a:latin typeface="Montserrat Light"/>
              </a:rPr>
              <a:t>They can also be used in dangerous environments , where human </a:t>
            </a:r>
          </a:p>
          <a:p>
            <a:pPr algn="ctr">
              <a:lnSpc>
                <a:spcPts val="3206"/>
              </a:lnSpc>
            </a:pPr>
            <a:r>
              <a:rPr lang="en-US" sz="2671">
                <a:solidFill>
                  <a:srgbClr val="000000"/>
                </a:solidFill>
                <a:latin typeface="Montserrat Light"/>
              </a:rPr>
              <a:t>penetration could be fatal. </a:t>
            </a:r>
          </a:p>
          <a:p>
            <a:pPr algn="ctr">
              <a:lnSpc>
                <a:spcPts val="3206"/>
              </a:lnSpc>
              <a:spcBef>
                <a:spcPct val="0"/>
              </a:spcBef>
            </a:pPr>
          </a:p>
        </p:txBody>
      </p:sp>
      <p:sp>
        <p:nvSpPr>
          <p:cNvPr name="TextBox 9" id="9"/>
          <p:cNvSpPr txBox="true"/>
          <p:nvPr/>
        </p:nvSpPr>
        <p:spPr>
          <a:xfrm rot="0">
            <a:off x="1491676" y="5834263"/>
            <a:ext cx="3229919" cy="495300"/>
          </a:xfrm>
          <a:prstGeom prst="rect">
            <a:avLst/>
          </a:prstGeom>
        </p:spPr>
        <p:txBody>
          <a:bodyPr anchor="t" rtlCol="false" tIns="0" lIns="0" bIns="0" rIns="0">
            <a:spAutoFit/>
          </a:bodyPr>
          <a:lstStyle/>
          <a:p>
            <a:pPr algn="ctr">
              <a:lnSpc>
                <a:spcPts val="3926"/>
              </a:lnSpc>
              <a:spcBef>
                <a:spcPct val="0"/>
              </a:spcBef>
            </a:pPr>
            <a:r>
              <a:rPr lang="en-US" sz="3271">
                <a:solidFill>
                  <a:srgbClr val="000000"/>
                </a:solidFill>
                <a:latin typeface="Montserrat Light"/>
              </a:rPr>
              <a:t>APPLICATION:</a:t>
            </a:r>
          </a:p>
        </p:txBody>
      </p:sp>
      <p:sp>
        <p:nvSpPr>
          <p:cNvPr name="Freeform 10" id="10"/>
          <p:cNvSpPr/>
          <p:nvPr/>
        </p:nvSpPr>
        <p:spPr>
          <a:xfrm flipH="false" flipV="false" rot="0">
            <a:off x="15220710" y="-4959034"/>
            <a:ext cx="7616557" cy="7815497"/>
          </a:xfrm>
          <a:custGeom>
            <a:avLst/>
            <a:gdLst/>
            <a:ahLst/>
            <a:cxnLst/>
            <a:rect r="r" b="b" t="t" l="l"/>
            <a:pathLst>
              <a:path h="7815497" w="7616557">
                <a:moveTo>
                  <a:pt x="0" y="0"/>
                </a:moveTo>
                <a:lnTo>
                  <a:pt x="7616557" y="0"/>
                </a:lnTo>
                <a:lnTo>
                  <a:pt x="7616557" y="7815496"/>
                </a:lnTo>
                <a:lnTo>
                  <a:pt x="0" y="781549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2F4F5"/>
        </a:solidFill>
      </p:bgPr>
    </p:bg>
    <p:spTree>
      <p:nvGrpSpPr>
        <p:cNvPr id="1" name=""/>
        <p:cNvGrpSpPr/>
        <p:nvPr/>
      </p:nvGrpSpPr>
      <p:grpSpPr>
        <a:xfrm>
          <a:off x="0" y="0"/>
          <a:ext cx="0" cy="0"/>
          <a:chOff x="0" y="0"/>
          <a:chExt cx="0" cy="0"/>
        </a:xfrm>
      </p:grpSpPr>
      <p:sp>
        <p:nvSpPr>
          <p:cNvPr name="Freeform 2" id="2"/>
          <p:cNvSpPr/>
          <p:nvPr/>
        </p:nvSpPr>
        <p:spPr>
          <a:xfrm flipH="false" flipV="false" rot="887923">
            <a:off x="13475833" y="-8787301"/>
            <a:ext cx="13977230" cy="14342307"/>
          </a:xfrm>
          <a:custGeom>
            <a:avLst/>
            <a:gdLst/>
            <a:ahLst/>
            <a:cxnLst/>
            <a:rect r="r" b="b" t="t" l="l"/>
            <a:pathLst>
              <a:path h="14342307" w="13977230">
                <a:moveTo>
                  <a:pt x="0" y="0"/>
                </a:moveTo>
                <a:lnTo>
                  <a:pt x="13977230" y="0"/>
                </a:lnTo>
                <a:lnTo>
                  <a:pt x="13977230" y="14342307"/>
                </a:lnTo>
                <a:lnTo>
                  <a:pt x="0" y="1434230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028700" y="1278110"/>
            <a:ext cx="8904094" cy="857250"/>
          </a:xfrm>
          <a:prstGeom prst="rect">
            <a:avLst/>
          </a:prstGeom>
        </p:spPr>
        <p:txBody>
          <a:bodyPr anchor="t" rtlCol="false" tIns="0" lIns="0" bIns="0" rIns="0">
            <a:spAutoFit/>
          </a:bodyPr>
          <a:lstStyle/>
          <a:p>
            <a:pPr algn="ctr" marL="0" indent="0" lvl="0">
              <a:lnSpc>
                <a:spcPts val="6900"/>
              </a:lnSpc>
              <a:spcBef>
                <a:spcPct val="0"/>
              </a:spcBef>
            </a:pPr>
            <a:r>
              <a:rPr lang="en-US" sz="5000" spc="490" u="sng">
                <a:solidFill>
                  <a:srgbClr val="231F20"/>
                </a:solidFill>
                <a:latin typeface="Oswald"/>
              </a:rPr>
              <a:t>OBSTACLE AVOIDING ROBOT</a:t>
            </a:r>
          </a:p>
        </p:txBody>
      </p:sp>
      <p:sp>
        <p:nvSpPr>
          <p:cNvPr name="TextBox 4" id="4"/>
          <p:cNvSpPr txBox="true"/>
          <p:nvPr/>
        </p:nvSpPr>
        <p:spPr>
          <a:xfrm rot="0">
            <a:off x="3914433" y="2912156"/>
            <a:ext cx="12401557" cy="5891212"/>
          </a:xfrm>
          <a:prstGeom prst="rect">
            <a:avLst/>
          </a:prstGeom>
        </p:spPr>
        <p:txBody>
          <a:bodyPr anchor="t" rtlCol="false" tIns="0" lIns="0" bIns="0" rIns="0">
            <a:spAutoFit/>
          </a:bodyPr>
          <a:lstStyle/>
          <a:p>
            <a:pPr marL="647702" indent="-323851" lvl="1">
              <a:lnSpc>
                <a:spcPts val="4200"/>
              </a:lnSpc>
              <a:buFont typeface="Arial"/>
              <a:buChar char="•"/>
            </a:pPr>
            <a:r>
              <a:rPr lang="en-US" sz="3000">
                <a:solidFill>
                  <a:srgbClr val="100F0D"/>
                </a:solidFill>
                <a:latin typeface="Montserrat Light"/>
              </a:rPr>
              <a:t>An Obstacle Avoidance Robot is an intelligent robot, which can automatically sense and overcome obstacles on its path. It contains of a Microcontroller to process the data, and Ultrasonic sensors to detect the obstacles on its path.</a:t>
            </a:r>
          </a:p>
          <a:p>
            <a:pPr marL="647702" indent="-323851" lvl="1">
              <a:lnSpc>
                <a:spcPts val="4200"/>
              </a:lnSpc>
              <a:buFont typeface="Arial"/>
              <a:buChar char="•"/>
            </a:pPr>
            <a:r>
              <a:rPr lang="en-US" sz="3000">
                <a:solidFill>
                  <a:srgbClr val="100F0D"/>
                </a:solidFill>
                <a:latin typeface="Montserrat Light"/>
              </a:rPr>
              <a:t>Obstacle avoidance is one of the most important aspects of mobile robotics. Without it robot movement would be very restrictive and fragile (easily damaged or broken).</a:t>
            </a:r>
          </a:p>
          <a:p>
            <a:pPr marL="647702" indent="-323851" lvl="1">
              <a:lnSpc>
                <a:spcPts val="4200"/>
              </a:lnSpc>
              <a:buFont typeface="Arial"/>
              <a:buChar char="•"/>
            </a:pPr>
            <a:r>
              <a:rPr lang="en-US" sz="3000">
                <a:solidFill>
                  <a:srgbClr val="100F0D"/>
                </a:solidFill>
                <a:latin typeface="Montserrat Light"/>
              </a:rPr>
              <a:t>It ensures that the robot does n’t have to stop in front of an obstacle which allows robot to navigate smoothly in an unknown environment, avoiding collisions.</a:t>
            </a:r>
          </a:p>
          <a:p>
            <a:pPr>
              <a:lnSpc>
                <a:spcPts val="4200"/>
              </a:lnSpc>
            </a:pPr>
          </a:p>
        </p:txBody>
      </p:sp>
      <p:sp>
        <p:nvSpPr>
          <p:cNvPr name="Freeform 5" id="5"/>
          <p:cNvSpPr/>
          <p:nvPr/>
        </p:nvSpPr>
        <p:spPr>
          <a:xfrm flipH="false" flipV="false" rot="887923">
            <a:off x="-5152329" y="4982621"/>
            <a:ext cx="13977230" cy="14342307"/>
          </a:xfrm>
          <a:custGeom>
            <a:avLst/>
            <a:gdLst/>
            <a:ahLst/>
            <a:cxnLst/>
            <a:rect r="r" b="b" t="t" l="l"/>
            <a:pathLst>
              <a:path h="14342307" w="13977230">
                <a:moveTo>
                  <a:pt x="0" y="0"/>
                </a:moveTo>
                <a:lnTo>
                  <a:pt x="13977230" y="0"/>
                </a:lnTo>
                <a:lnTo>
                  <a:pt x="13977230" y="14342307"/>
                </a:lnTo>
                <a:lnTo>
                  <a:pt x="0" y="1434230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F2F4F5"/>
        </a:solidFill>
      </p:bgPr>
    </p:bg>
    <p:spTree>
      <p:nvGrpSpPr>
        <p:cNvPr id="1" name=""/>
        <p:cNvGrpSpPr/>
        <p:nvPr/>
      </p:nvGrpSpPr>
      <p:grpSpPr>
        <a:xfrm>
          <a:off x="0" y="0"/>
          <a:ext cx="0" cy="0"/>
          <a:chOff x="0" y="0"/>
          <a:chExt cx="0" cy="0"/>
        </a:xfrm>
      </p:grpSpPr>
      <p:sp>
        <p:nvSpPr>
          <p:cNvPr name="Freeform 2" id="2"/>
          <p:cNvSpPr/>
          <p:nvPr/>
        </p:nvSpPr>
        <p:spPr>
          <a:xfrm flipH="false" flipV="false" rot="887923">
            <a:off x="15343555" y="-3608134"/>
            <a:ext cx="7032580" cy="7216267"/>
          </a:xfrm>
          <a:custGeom>
            <a:avLst/>
            <a:gdLst/>
            <a:ahLst/>
            <a:cxnLst/>
            <a:rect r="r" b="b" t="t" l="l"/>
            <a:pathLst>
              <a:path h="7216267" w="7032580">
                <a:moveTo>
                  <a:pt x="0" y="0"/>
                </a:moveTo>
                <a:lnTo>
                  <a:pt x="7032580" y="0"/>
                </a:lnTo>
                <a:lnTo>
                  <a:pt x="7032580" y="7216268"/>
                </a:lnTo>
                <a:lnTo>
                  <a:pt x="0" y="721626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887923">
            <a:off x="-2161965" y="7601990"/>
            <a:ext cx="7032580" cy="7216267"/>
          </a:xfrm>
          <a:custGeom>
            <a:avLst/>
            <a:gdLst/>
            <a:ahLst/>
            <a:cxnLst/>
            <a:rect r="r" b="b" t="t" l="l"/>
            <a:pathLst>
              <a:path h="7216267" w="7032580">
                <a:moveTo>
                  <a:pt x="0" y="0"/>
                </a:moveTo>
                <a:lnTo>
                  <a:pt x="7032581" y="0"/>
                </a:lnTo>
                <a:lnTo>
                  <a:pt x="7032581" y="7216267"/>
                </a:lnTo>
                <a:lnTo>
                  <a:pt x="0" y="721626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4" id="4"/>
          <p:cNvGrpSpPr/>
          <p:nvPr/>
        </p:nvGrpSpPr>
        <p:grpSpPr>
          <a:xfrm rot="0">
            <a:off x="15856467" y="7670047"/>
            <a:ext cx="2094695" cy="2377721"/>
            <a:chOff x="0" y="0"/>
            <a:chExt cx="551689" cy="626231"/>
          </a:xfrm>
        </p:grpSpPr>
        <p:sp>
          <p:nvSpPr>
            <p:cNvPr name="Freeform 5" id="5"/>
            <p:cNvSpPr/>
            <p:nvPr/>
          </p:nvSpPr>
          <p:spPr>
            <a:xfrm flipH="false" flipV="false" rot="0">
              <a:off x="0" y="0"/>
              <a:ext cx="551689" cy="626231"/>
            </a:xfrm>
            <a:custGeom>
              <a:avLst/>
              <a:gdLst/>
              <a:ahLst/>
              <a:cxnLst/>
              <a:rect r="r" b="b" t="t" l="l"/>
              <a:pathLst>
                <a:path h="626231" w="551689">
                  <a:moveTo>
                    <a:pt x="0" y="0"/>
                  </a:moveTo>
                  <a:lnTo>
                    <a:pt x="551689" y="0"/>
                  </a:lnTo>
                  <a:lnTo>
                    <a:pt x="551689" y="626231"/>
                  </a:lnTo>
                  <a:lnTo>
                    <a:pt x="0" y="626231"/>
                  </a:lnTo>
                  <a:close/>
                </a:path>
              </a:pathLst>
            </a:custGeom>
            <a:solidFill>
              <a:srgbClr val="CCCCCC"/>
            </a:solidFill>
          </p:spPr>
        </p:sp>
        <p:sp>
          <p:nvSpPr>
            <p:cNvPr name="TextBox 6" id="6"/>
            <p:cNvSpPr txBox="true"/>
            <p:nvPr/>
          </p:nvSpPr>
          <p:spPr>
            <a:xfrm>
              <a:off x="0" y="-19050"/>
              <a:ext cx="551689" cy="645281"/>
            </a:xfrm>
            <a:prstGeom prst="rect">
              <a:avLst/>
            </a:prstGeom>
          </p:spPr>
          <p:txBody>
            <a:bodyPr anchor="ctr" rtlCol="false" tIns="50800" lIns="50800" bIns="50800" rIns="50800"/>
            <a:lstStyle/>
            <a:p>
              <a:pPr algn="ctr">
                <a:lnSpc>
                  <a:spcPts val="2859"/>
                </a:lnSpc>
              </a:pPr>
            </a:p>
          </p:txBody>
        </p:sp>
      </p:grpSp>
      <p:grpSp>
        <p:nvGrpSpPr>
          <p:cNvPr name="Group 7" id="7"/>
          <p:cNvGrpSpPr/>
          <p:nvPr/>
        </p:nvGrpSpPr>
        <p:grpSpPr>
          <a:xfrm rot="0">
            <a:off x="306978" y="315708"/>
            <a:ext cx="2094695" cy="2377721"/>
            <a:chOff x="0" y="0"/>
            <a:chExt cx="551689" cy="626231"/>
          </a:xfrm>
        </p:grpSpPr>
        <p:sp>
          <p:nvSpPr>
            <p:cNvPr name="Freeform 8" id="8"/>
            <p:cNvSpPr/>
            <p:nvPr/>
          </p:nvSpPr>
          <p:spPr>
            <a:xfrm flipH="false" flipV="false" rot="0">
              <a:off x="0" y="0"/>
              <a:ext cx="551689" cy="626231"/>
            </a:xfrm>
            <a:custGeom>
              <a:avLst/>
              <a:gdLst/>
              <a:ahLst/>
              <a:cxnLst/>
              <a:rect r="r" b="b" t="t" l="l"/>
              <a:pathLst>
                <a:path h="626231" w="551689">
                  <a:moveTo>
                    <a:pt x="0" y="0"/>
                  </a:moveTo>
                  <a:lnTo>
                    <a:pt x="551689" y="0"/>
                  </a:lnTo>
                  <a:lnTo>
                    <a:pt x="551689" y="626231"/>
                  </a:lnTo>
                  <a:lnTo>
                    <a:pt x="0" y="626231"/>
                  </a:lnTo>
                  <a:close/>
                </a:path>
              </a:pathLst>
            </a:custGeom>
            <a:solidFill>
              <a:srgbClr val="CCCCCC"/>
            </a:solidFill>
          </p:spPr>
        </p:sp>
        <p:sp>
          <p:nvSpPr>
            <p:cNvPr name="TextBox 9" id="9"/>
            <p:cNvSpPr txBox="true"/>
            <p:nvPr/>
          </p:nvSpPr>
          <p:spPr>
            <a:xfrm>
              <a:off x="0" y="-19050"/>
              <a:ext cx="551689" cy="645281"/>
            </a:xfrm>
            <a:prstGeom prst="rect">
              <a:avLst/>
            </a:prstGeom>
          </p:spPr>
          <p:txBody>
            <a:bodyPr anchor="ctr" rtlCol="false" tIns="50800" lIns="50800" bIns="50800" rIns="50800"/>
            <a:lstStyle/>
            <a:p>
              <a:pPr algn="ctr">
                <a:lnSpc>
                  <a:spcPts val="2859"/>
                </a:lnSpc>
              </a:pPr>
            </a:p>
          </p:txBody>
        </p:sp>
      </p:grpSp>
      <p:sp>
        <p:nvSpPr>
          <p:cNvPr name="TextBox 10" id="10"/>
          <p:cNvSpPr txBox="true"/>
          <p:nvPr/>
        </p:nvSpPr>
        <p:spPr>
          <a:xfrm rot="0">
            <a:off x="6762246" y="4637404"/>
            <a:ext cx="7406481" cy="945516"/>
          </a:xfrm>
          <a:prstGeom prst="rect">
            <a:avLst/>
          </a:prstGeom>
        </p:spPr>
        <p:txBody>
          <a:bodyPr anchor="t" rtlCol="false" tIns="0" lIns="0" bIns="0" rIns="0">
            <a:spAutoFit/>
          </a:bodyPr>
          <a:lstStyle/>
          <a:p>
            <a:pPr algn="ctr">
              <a:lnSpc>
                <a:spcPts val="7539"/>
              </a:lnSpc>
              <a:spcBef>
                <a:spcPct val="0"/>
              </a:spcBef>
            </a:pPr>
            <a:r>
              <a:rPr lang="en-US" sz="5799">
                <a:solidFill>
                  <a:srgbClr val="000000"/>
                </a:solidFill>
                <a:latin typeface="Open Sauce"/>
              </a:rPr>
              <a:t>THANKING YOU..........</a:t>
            </a:r>
          </a:p>
        </p:txBody>
      </p:sp>
      <p:sp>
        <p:nvSpPr>
          <p:cNvPr name="Freeform 11" id="11"/>
          <p:cNvSpPr/>
          <p:nvPr/>
        </p:nvSpPr>
        <p:spPr>
          <a:xfrm flipH="false" flipV="false" rot="887923">
            <a:off x="1138825" y="-4775823"/>
            <a:ext cx="16439077" cy="16868456"/>
          </a:xfrm>
          <a:custGeom>
            <a:avLst/>
            <a:gdLst/>
            <a:ahLst/>
            <a:cxnLst/>
            <a:rect r="r" b="b" t="t" l="l"/>
            <a:pathLst>
              <a:path h="16868456" w="16439077">
                <a:moveTo>
                  <a:pt x="0" y="0"/>
                </a:moveTo>
                <a:lnTo>
                  <a:pt x="16439078" y="0"/>
                </a:lnTo>
                <a:lnTo>
                  <a:pt x="16439078" y="16868457"/>
                </a:lnTo>
                <a:lnTo>
                  <a:pt x="0" y="1686845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2" id="12"/>
          <p:cNvSpPr txBox="true"/>
          <p:nvPr/>
        </p:nvSpPr>
        <p:spPr>
          <a:xfrm rot="0">
            <a:off x="1354325" y="8896985"/>
            <a:ext cx="17644184" cy="646429"/>
          </a:xfrm>
          <a:prstGeom prst="rect">
            <a:avLst/>
          </a:prstGeom>
        </p:spPr>
        <p:txBody>
          <a:bodyPr anchor="t" rtlCol="false" tIns="0" lIns="0" bIns="0" rIns="0">
            <a:spAutoFit/>
          </a:bodyPr>
          <a:lstStyle/>
          <a:p>
            <a:pPr algn="ctr">
              <a:lnSpc>
                <a:spcPts val="5320"/>
              </a:lnSpc>
            </a:pPr>
            <a:r>
              <a:rPr lang="en-US" sz="3800">
                <a:solidFill>
                  <a:srgbClr val="000000"/>
                </a:solidFill>
                <a:latin typeface="Canva Sans Bold"/>
              </a:rPr>
              <a:t>https://github.com/Baranidharan333/Obsticle-Avoidance.git</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2F4F5"/>
        </a:solidFill>
      </p:bgPr>
    </p:bg>
    <p:spTree>
      <p:nvGrpSpPr>
        <p:cNvPr id="1" name=""/>
        <p:cNvGrpSpPr/>
        <p:nvPr/>
      </p:nvGrpSpPr>
      <p:grpSpPr>
        <a:xfrm>
          <a:off x="0" y="0"/>
          <a:ext cx="0" cy="0"/>
          <a:chOff x="0" y="0"/>
          <a:chExt cx="0" cy="0"/>
        </a:xfrm>
      </p:grpSpPr>
      <p:sp>
        <p:nvSpPr>
          <p:cNvPr name="Freeform 2" id="2"/>
          <p:cNvSpPr/>
          <p:nvPr/>
        </p:nvSpPr>
        <p:spPr>
          <a:xfrm flipH="false" flipV="false" rot="7659121">
            <a:off x="-4012602" y="5585714"/>
            <a:ext cx="7629294" cy="7828566"/>
          </a:xfrm>
          <a:custGeom>
            <a:avLst/>
            <a:gdLst/>
            <a:ahLst/>
            <a:cxnLst/>
            <a:rect r="r" b="b" t="t" l="l"/>
            <a:pathLst>
              <a:path h="7828566" w="7629294">
                <a:moveTo>
                  <a:pt x="0" y="0"/>
                </a:moveTo>
                <a:lnTo>
                  <a:pt x="7629294" y="0"/>
                </a:lnTo>
                <a:lnTo>
                  <a:pt x="7629294" y="7828566"/>
                </a:lnTo>
                <a:lnTo>
                  <a:pt x="0" y="782856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5019320" y="2901697"/>
            <a:ext cx="1400485" cy="6967391"/>
            <a:chOff x="0" y="0"/>
            <a:chExt cx="368852" cy="1835033"/>
          </a:xfrm>
        </p:grpSpPr>
        <p:sp>
          <p:nvSpPr>
            <p:cNvPr name="Freeform 4" id="4"/>
            <p:cNvSpPr/>
            <p:nvPr/>
          </p:nvSpPr>
          <p:spPr>
            <a:xfrm flipH="false" flipV="false" rot="0">
              <a:off x="0" y="0"/>
              <a:ext cx="368852" cy="1835033"/>
            </a:xfrm>
            <a:custGeom>
              <a:avLst/>
              <a:gdLst/>
              <a:ahLst/>
              <a:cxnLst/>
              <a:rect r="r" b="b" t="t" l="l"/>
              <a:pathLst>
                <a:path h="1835033" w="368852">
                  <a:moveTo>
                    <a:pt x="0" y="0"/>
                  </a:moveTo>
                  <a:lnTo>
                    <a:pt x="368852" y="0"/>
                  </a:lnTo>
                  <a:lnTo>
                    <a:pt x="368852" y="1835033"/>
                  </a:lnTo>
                  <a:lnTo>
                    <a:pt x="0" y="1835033"/>
                  </a:lnTo>
                  <a:close/>
                </a:path>
              </a:pathLst>
            </a:custGeom>
            <a:solidFill>
              <a:srgbClr val="CCCCCC"/>
            </a:solidFill>
          </p:spPr>
        </p:sp>
        <p:sp>
          <p:nvSpPr>
            <p:cNvPr name="TextBox 5" id="5"/>
            <p:cNvSpPr txBox="true"/>
            <p:nvPr/>
          </p:nvSpPr>
          <p:spPr>
            <a:xfrm>
              <a:off x="0" y="-19050"/>
              <a:ext cx="368852" cy="1854083"/>
            </a:xfrm>
            <a:prstGeom prst="rect">
              <a:avLst/>
            </a:prstGeom>
          </p:spPr>
          <p:txBody>
            <a:bodyPr anchor="ctr" rtlCol="false" tIns="50800" lIns="50800" bIns="50800" rIns="50800"/>
            <a:lstStyle/>
            <a:p>
              <a:pPr algn="ctr">
                <a:lnSpc>
                  <a:spcPts val="2859"/>
                </a:lnSpc>
              </a:pPr>
            </a:p>
          </p:txBody>
        </p:sp>
      </p:grpSp>
      <p:sp>
        <p:nvSpPr>
          <p:cNvPr name="TextBox 6" id="6"/>
          <p:cNvSpPr txBox="true"/>
          <p:nvPr/>
        </p:nvSpPr>
        <p:spPr>
          <a:xfrm rot="0">
            <a:off x="3037110" y="455033"/>
            <a:ext cx="10502032" cy="1099448"/>
          </a:xfrm>
          <a:prstGeom prst="rect">
            <a:avLst/>
          </a:prstGeom>
        </p:spPr>
        <p:txBody>
          <a:bodyPr anchor="t" rtlCol="false" tIns="0" lIns="0" bIns="0" rIns="0">
            <a:spAutoFit/>
          </a:bodyPr>
          <a:lstStyle/>
          <a:p>
            <a:pPr algn="ctr">
              <a:lnSpc>
                <a:spcPts val="8954"/>
              </a:lnSpc>
            </a:pPr>
            <a:r>
              <a:rPr lang="en-US" sz="6488" spc="635" u="sng">
                <a:solidFill>
                  <a:srgbClr val="231F20"/>
                </a:solidFill>
                <a:latin typeface="Oswald Bold"/>
              </a:rPr>
              <a:t>COMPONENTS REQUIRED</a:t>
            </a:r>
          </a:p>
        </p:txBody>
      </p:sp>
      <p:sp>
        <p:nvSpPr>
          <p:cNvPr name="Freeform 7" id="7"/>
          <p:cNvSpPr/>
          <p:nvPr/>
        </p:nvSpPr>
        <p:spPr>
          <a:xfrm flipH="false" flipV="false" rot="2016048">
            <a:off x="12243487" y="-1005305"/>
            <a:ext cx="10749463" cy="2687366"/>
          </a:xfrm>
          <a:custGeom>
            <a:avLst/>
            <a:gdLst/>
            <a:ahLst/>
            <a:cxnLst/>
            <a:rect r="r" b="b" t="t" l="l"/>
            <a:pathLst>
              <a:path h="2687366" w="10749463">
                <a:moveTo>
                  <a:pt x="0" y="0"/>
                </a:moveTo>
                <a:lnTo>
                  <a:pt x="10749463" y="0"/>
                </a:lnTo>
                <a:lnTo>
                  <a:pt x="10749463" y="2687365"/>
                </a:lnTo>
                <a:lnTo>
                  <a:pt x="0" y="268736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8" id="8"/>
          <p:cNvSpPr txBox="true"/>
          <p:nvPr/>
        </p:nvSpPr>
        <p:spPr>
          <a:xfrm rot="0">
            <a:off x="5231353" y="3225185"/>
            <a:ext cx="937219" cy="657225"/>
          </a:xfrm>
          <a:prstGeom prst="rect">
            <a:avLst/>
          </a:prstGeom>
        </p:spPr>
        <p:txBody>
          <a:bodyPr anchor="t" rtlCol="false" tIns="0" lIns="0" bIns="0" rIns="0">
            <a:spAutoFit/>
          </a:bodyPr>
          <a:lstStyle/>
          <a:p>
            <a:pPr algn="ctr">
              <a:lnSpc>
                <a:spcPts val="5126"/>
              </a:lnSpc>
            </a:pPr>
            <a:r>
              <a:rPr lang="en-US" sz="4271">
                <a:solidFill>
                  <a:srgbClr val="363636"/>
                </a:solidFill>
                <a:latin typeface="Oswald Bold Italics"/>
              </a:rPr>
              <a:t>01</a:t>
            </a:r>
          </a:p>
        </p:txBody>
      </p:sp>
      <p:sp>
        <p:nvSpPr>
          <p:cNvPr name="TextBox 9" id="9"/>
          <p:cNvSpPr txBox="true"/>
          <p:nvPr/>
        </p:nvSpPr>
        <p:spPr>
          <a:xfrm rot="0">
            <a:off x="5231353" y="4022304"/>
            <a:ext cx="937219" cy="657225"/>
          </a:xfrm>
          <a:prstGeom prst="rect">
            <a:avLst/>
          </a:prstGeom>
        </p:spPr>
        <p:txBody>
          <a:bodyPr anchor="t" rtlCol="false" tIns="0" lIns="0" bIns="0" rIns="0">
            <a:spAutoFit/>
          </a:bodyPr>
          <a:lstStyle/>
          <a:p>
            <a:pPr algn="ctr">
              <a:lnSpc>
                <a:spcPts val="5126"/>
              </a:lnSpc>
            </a:pPr>
            <a:r>
              <a:rPr lang="en-US" sz="4271">
                <a:solidFill>
                  <a:srgbClr val="363636"/>
                </a:solidFill>
                <a:latin typeface="Oswald Bold Italics"/>
              </a:rPr>
              <a:t>02</a:t>
            </a:r>
          </a:p>
        </p:txBody>
      </p:sp>
      <p:sp>
        <p:nvSpPr>
          <p:cNvPr name="TextBox 10" id="10"/>
          <p:cNvSpPr txBox="true"/>
          <p:nvPr/>
        </p:nvSpPr>
        <p:spPr>
          <a:xfrm rot="0">
            <a:off x="5231353" y="4903461"/>
            <a:ext cx="937219" cy="657225"/>
          </a:xfrm>
          <a:prstGeom prst="rect">
            <a:avLst/>
          </a:prstGeom>
        </p:spPr>
        <p:txBody>
          <a:bodyPr anchor="t" rtlCol="false" tIns="0" lIns="0" bIns="0" rIns="0">
            <a:spAutoFit/>
          </a:bodyPr>
          <a:lstStyle/>
          <a:p>
            <a:pPr algn="ctr">
              <a:lnSpc>
                <a:spcPts val="5126"/>
              </a:lnSpc>
            </a:pPr>
            <a:r>
              <a:rPr lang="en-US" sz="4271">
                <a:solidFill>
                  <a:srgbClr val="363636"/>
                </a:solidFill>
                <a:latin typeface="Oswald Bold Italics"/>
              </a:rPr>
              <a:t>03</a:t>
            </a:r>
          </a:p>
        </p:txBody>
      </p:sp>
      <p:sp>
        <p:nvSpPr>
          <p:cNvPr name="TextBox 11" id="11"/>
          <p:cNvSpPr txBox="true"/>
          <p:nvPr/>
        </p:nvSpPr>
        <p:spPr>
          <a:xfrm rot="0">
            <a:off x="5231353" y="5700580"/>
            <a:ext cx="937219" cy="657225"/>
          </a:xfrm>
          <a:prstGeom prst="rect">
            <a:avLst/>
          </a:prstGeom>
        </p:spPr>
        <p:txBody>
          <a:bodyPr anchor="t" rtlCol="false" tIns="0" lIns="0" bIns="0" rIns="0">
            <a:spAutoFit/>
          </a:bodyPr>
          <a:lstStyle/>
          <a:p>
            <a:pPr algn="ctr">
              <a:lnSpc>
                <a:spcPts val="5126"/>
              </a:lnSpc>
            </a:pPr>
            <a:r>
              <a:rPr lang="en-US" sz="4271">
                <a:solidFill>
                  <a:srgbClr val="363636"/>
                </a:solidFill>
                <a:latin typeface="Oswald Bold Italics"/>
              </a:rPr>
              <a:t>04</a:t>
            </a:r>
          </a:p>
        </p:txBody>
      </p:sp>
      <p:sp>
        <p:nvSpPr>
          <p:cNvPr name="TextBox 12" id="12"/>
          <p:cNvSpPr txBox="true"/>
          <p:nvPr/>
        </p:nvSpPr>
        <p:spPr>
          <a:xfrm rot="0">
            <a:off x="5250954" y="6492957"/>
            <a:ext cx="937219" cy="657225"/>
          </a:xfrm>
          <a:prstGeom prst="rect">
            <a:avLst/>
          </a:prstGeom>
        </p:spPr>
        <p:txBody>
          <a:bodyPr anchor="t" rtlCol="false" tIns="0" lIns="0" bIns="0" rIns="0">
            <a:spAutoFit/>
          </a:bodyPr>
          <a:lstStyle/>
          <a:p>
            <a:pPr algn="ctr">
              <a:lnSpc>
                <a:spcPts val="5126"/>
              </a:lnSpc>
            </a:pPr>
            <a:r>
              <a:rPr lang="en-US" sz="4271">
                <a:solidFill>
                  <a:srgbClr val="363636"/>
                </a:solidFill>
                <a:latin typeface="Oswald Bold Italics"/>
              </a:rPr>
              <a:t>05</a:t>
            </a:r>
          </a:p>
        </p:txBody>
      </p:sp>
      <p:sp>
        <p:nvSpPr>
          <p:cNvPr name="TextBox 13" id="13"/>
          <p:cNvSpPr txBox="true"/>
          <p:nvPr/>
        </p:nvSpPr>
        <p:spPr>
          <a:xfrm rot="0">
            <a:off x="5250954" y="7323921"/>
            <a:ext cx="937219" cy="657225"/>
          </a:xfrm>
          <a:prstGeom prst="rect">
            <a:avLst/>
          </a:prstGeom>
        </p:spPr>
        <p:txBody>
          <a:bodyPr anchor="t" rtlCol="false" tIns="0" lIns="0" bIns="0" rIns="0">
            <a:spAutoFit/>
          </a:bodyPr>
          <a:lstStyle/>
          <a:p>
            <a:pPr algn="ctr">
              <a:lnSpc>
                <a:spcPts val="5126"/>
              </a:lnSpc>
            </a:pPr>
            <a:r>
              <a:rPr lang="en-US" sz="4271">
                <a:solidFill>
                  <a:srgbClr val="363636"/>
                </a:solidFill>
                <a:latin typeface="Oswald Bold Italics"/>
              </a:rPr>
              <a:t>06</a:t>
            </a:r>
          </a:p>
        </p:txBody>
      </p:sp>
      <p:sp>
        <p:nvSpPr>
          <p:cNvPr name="TextBox 14" id="14"/>
          <p:cNvSpPr txBox="true"/>
          <p:nvPr/>
        </p:nvSpPr>
        <p:spPr>
          <a:xfrm rot="0">
            <a:off x="5250954" y="8174214"/>
            <a:ext cx="937219" cy="657225"/>
          </a:xfrm>
          <a:prstGeom prst="rect">
            <a:avLst/>
          </a:prstGeom>
        </p:spPr>
        <p:txBody>
          <a:bodyPr anchor="t" rtlCol="false" tIns="0" lIns="0" bIns="0" rIns="0">
            <a:spAutoFit/>
          </a:bodyPr>
          <a:lstStyle/>
          <a:p>
            <a:pPr algn="ctr">
              <a:lnSpc>
                <a:spcPts val="5126"/>
              </a:lnSpc>
            </a:pPr>
            <a:r>
              <a:rPr lang="en-US" sz="4271">
                <a:solidFill>
                  <a:srgbClr val="363636"/>
                </a:solidFill>
                <a:latin typeface="Oswald Bold Italics"/>
              </a:rPr>
              <a:t>07</a:t>
            </a:r>
          </a:p>
        </p:txBody>
      </p:sp>
      <p:sp>
        <p:nvSpPr>
          <p:cNvPr name="TextBox 15" id="15"/>
          <p:cNvSpPr txBox="true"/>
          <p:nvPr/>
        </p:nvSpPr>
        <p:spPr>
          <a:xfrm rot="0">
            <a:off x="6607430" y="3333137"/>
            <a:ext cx="7558573" cy="418548"/>
          </a:xfrm>
          <a:prstGeom prst="rect">
            <a:avLst/>
          </a:prstGeom>
        </p:spPr>
        <p:txBody>
          <a:bodyPr anchor="t" rtlCol="false" tIns="0" lIns="0" bIns="0" rIns="0">
            <a:spAutoFit/>
          </a:bodyPr>
          <a:lstStyle/>
          <a:p>
            <a:pPr>
              <a:lnSpc>
                <a:spcPts val="3483"/>
              </a:lnSpc>
            </a:pPr>
            <a:r>
              <a:rPr lang="en-US" sz="2524" spc="247">
                <a:solidFill>
                  <a:srgbClr val="231F20"/>
                </a:solidFill>
                <a:latin typeface="DM Sans"/>
              </a:rPr>
              <a:t>ARDUINO UNO</a:t>
            </a:r>
          </a:p>
        </p:txBody>
      </p:sp>
      <p:sp>
        <p:nvSpPr>
          <p:cNvPr name="TextBox 16" id="16"/>
          <p:cNvSpPr txBox="true"/>
          <p:nvPr/>
        </p:nvSpPr>
        <p:spPr>
          <a:xfrm rot="0">
            <a:off x="6607430" y="4127355"/>
            <a:ext cx="6076629" cy="418548"/>
          </a:xfrm>
          <a:prstGeom prst="rect">
            <a:avLst/>
          </a:prstGeom>
        </p:spPr>
        <p:txBody>
          <a:bodyPr anchor="t" rtlCol="false" tIns="0" lIns="0" bIns="0" rIns="0">
            <a:spAutoFit/>
          </a:bodyPr>
          <a:lstStyle/>
          <a:p>
            <a:pPr>
              <a:lnSpc>
                <a:spcPts val="3483"/>
              </a:lnSpc>
            </a:pPr>
            <a:r>
              <a:rPr lang="en-US" sz="2524" spc="247">
                <a:solidFill>
                  <a:srgbClr val="231F20"/>
                </a:solidFill>
                <a:latin typeface="DM Sans"/>
              </a:rPr>
              <a:t>HC-SR04 ULTRASONIC SENSOR</a:t>
            </a:r>
          </a:p>
        </p:txBody>
      </p:sp>
      <p:sp>
        <p:nvSpPr>
          <p:cNvPr name="TextBox 17" id="17"/>
          <p:cNvSpPr txBox="true"/>
          <p:nvPr/>
        </p:nvSpPr>
        <p:spPr>
          <a:xfrm rot="0">
            <a:off x="6607430" y="5047445"/>
            <a:ext cx="6931712" cy="418548"/>
          </a:xfrm>
          <a:prstGeom prst="rect">
            <a:avLst/>
          </a:prstGeom>
        </p:spPr>
        <p:txBody>
          <a:bodyPr anchor="t" rtlCol="false" tIns="0" lIns="0" bIns="0" rIns="0">
            <a:spAutoFit/>
          </a:bodyPr>
          <a:lstStyle/>
          <a:p>
            <a:pPr algn="l" marL="0" indent="0" lvl="0">
              <a:lnSpc>
                <a:spcPts val="3483"/>
              </a:lnSpc>
              <a:spcBef>
                <a:spcPct val="0"/>
              </a:spcBef>
            </a:pPr>
            <a:r>
              <a:rPr lang="en-US" sz="2524" spc="247">
                <a:solidFill>
                  <a:srgbClr val="231F20"/>
                </a:solidFill>
                <a:latin typeface="DM Sans"/>
              </a:rPr>
              <a:t>L293D MOTOR DRIVER MODULE</a:t>
            </a:r>
          </a:p>
        </p:txBody>
      </p:sp>
      <p:sp>
        <p:nvSpPr>
          <p:cNvPr name="TextBox 18" id="18"/>
          <p:cNvSpPr txBox="true"/>
          <p:nvPr/>
        </p:nvSpPr>
        <p:spPr>
          <a:xfrm rot="0">
            <a:off x="6607430" y="5837469"/>
            <a:ext cx="6076629" cy="418548"/>
          </a:xfrm>
          <a:prstGeom prst="rect">
            <a:avLst/>
          </a:prstGeom>
        </p:spPr>
        <p:txBody>
          <a:bodyPr anchor="t" rtlCol="false" tIns="0" lIns="0" bIns="0" rIns="0">
            <a:spAutoFit/>
          </a:bodyPr>
          <a:lstStyle/>
          <a:p>
            <a:pPr algn="l" marL="0" indent="0" lvl="0">
              <a:lnSpc>
                <a:spcPts val="3483"/>
              </a:lnSpc>
              <a:spcBef>
                <a:spcPct val="0"/>
              </a:spcBef>
            </a:pPr>
            <a:r>
              <a:rPr lang="en-US" sz="2524" spc="247">
                <a:solidFill>
                  <a:srgbClr val="231F20"/>
                </a:solidFill>
                <a:latin typeface="DM Sans"/>
              </a:rPr>
              <a:t>9V DC GEAR MOTORS</a:t>
            </a:r>
          </a:p>
        </p:txBody>
      </p:sp>
      <p:sp>
        <p:nvSpPr>
          <p:cNvPr name="TextBox 19" id="19"/>
          <p:cNvSpPr txBox="true"/>
          <p:nvPr/>
        </p:nvSpPr>
        <p:spPr>
          <a:xfrm rot="0">
            <a:off x="6607430" y="7562598"/>
            <a:ext cx="6076629" cy="418548"/>
          </a:xfrm>
          <a:prstGeom prst="rect">
            <a:avLst/>
          </a:prstGeom>
        </p:spPr>
        <p:txBody>
          <a:bodyPr anchor="t" rtlCol="false" tIns="0" lIns="0" bIns="0" rIns="0">
            <a:spAutoFit/>
          </a:bodyPr>
          <a:lstStyle/>
          <a:p>
            <a:pPr algn="l" marL="0" indent="0" lvl="0">
              <a:lnSpc>
                <a:spcPts val="3483"/>
              </a:lnSpc>
              <a:spcBef>
                <a:spcPct val="0"/>
              </a:spcBef>
            </a:pPr>
            <a:r>
              <a:rPr lang="en-US" sz="2524" spc="247">
                <a:solidFill>
                  <a:srgbClr val="231F20"/>
                </a:solidFill>
                <a:latin typeface="DM Sans"/>
              </a:rPr>
              <a:t>BATTERY</a:t>
            </a:r>
          </a:p>
        </p:txBody>
      </p:sp>
      <p:sp>
        <p:nvSpPr>
          <p:cNvPr name="TextBox 20" id="20"/>
          <p:cNvSpPr txBox="true"/>
          <p:nvPr/>
        </p:nvSpPr>
        <p:spPr>
          <a:xfrm rot="0">
            <a:off x="6607430" y="9126990"/>
            <a:ext cx="5790503" cy="418548"/>
          </a:xfrm>
          <a:prstGeom prst="rect">
            <a:avLst/>
          </a:prstGeom>
        </p:spPr>
        <p:txBody>
          <a:bodyPr anchor="t" rtlCol="false" tIns="0" lIns="0" bIns="0" rIns="0">
            <a:spAutoFit/>
          </a:bodyPr>
          <a:lstStyle/>
          <a:p>
            <a:pPr algn="l" marL="0" indent="0" lvl="0">
              <a:lnSpc>
                <a:spcPts val="3483"/>
              </a:lnSpc>
              <a:spcBef>
                <a:spcPct val="0"/>
              </a:spcBef>
            </a:pPr>
            <a:r>
              <a:rPr lang="en-US" sz="2524" spc="247">
                <a:solidFill>
                  <a:srgbClr val="231F20"/>
                </a:solidFill>
                <a:latin typeface="DM Sans"/>
              </a:rPr>
              <a:t>JUMPER WIRES</a:t>
            </a:r>
          </a:p>
        </p:txBody>
      </p:sp>
      <p:sp>
        <p:nvSpPr>
          <p:cNvPr name="TextBox 21" id="21"/>
          <p:cNvSpPr txBox="true"/>
          <p:nvPr/>
        </p:nvSpPr>
        <p:spPr>
          <a:xfrm rot="0">
            <a:off x="6607430" y="6788232"/>
            <a:ext cx="6076629" cy="418548"/>
          </a:xfrm>
          <a:prstGeom prst="rect">
            <a:avLst/>
          </a:prstGeom>
        </p:spPr>
        <p:txBody>
          <a:bodyPr anchor="t" rtlCol="false" tIns="0" lIns="0" bIns="0" rIns="0">
            <a:spAutoFit/>
          </a:bodyPr>
          <a:lstStyle/>
          <a:p>
            <a:pPr algn="l" marL="0" indent="0" lvl="0">
              <a:lnSpc>
                <a:spcPts val="3483"/>
              </a:lnSpc>
              <a:spcBef>
                <a:spcPct val="0"/>
              </a:spcBef>
            </a:pPr>
            <a:r>
              <a:rPr lang="en-US" sz="2524" spc="247">
                <a:solidFill>
                  <a:srgbClr val="231F20"/>
                </a:solidFill>
                <a:latin typeface="DM Sans"/>
              </a:rPr>
              <a:t>SERVO MOTOR</a:t>
            </a:r>
          </a:p>
        </p:txBody>
      </p:sp>
      <p:sp>
        <p:nvSpPr>
          <p:cNvPr name="TextBox 22" id="22"/>
          <p:cNvSpPr txBox="true"/>
          <p:nvPr/>
        </p:nvSpPr>
        <p:spPr>
          <a:xfrm rot="0">
            <a:off x="5250954" y="9021939"/>
            <a:ext cx="937219" cy="657225"/>
          </a:xfrm>
          <a:prstGeom prst="rect">
            <a:avLst/>
          </a:prstGeom>
        </p:spPr>
        <p:txBody>
          <a:bodyPr anchor="t" rtlCol="false" tIns="0" lIns="0" bIns="0" rIns="0">
            <a:spAutoFit/>
          </a:bodyPr>
          <a:lstStyle/>
          <a:p>
            <a:pPr algn="ctr">
              <a:lnSpc>
                <a:spcPts val="5126"/>
              </a:lnSpc>
            </a:pPr>
            <a:r>
              <a:rPr lang="en-US" sz="4271">
                <a:solidFill>
                  <a:srgbClr val="363636"/>
                </a:solidFill>
                <a:latin typeface="Oswald Bold Italics"/>
              </a:rPr>
              <a:t>08</a:t>
            </a:r>
          </a:p>
        </p:txBody>
      </p:sp>
      <p:sp>
        <p:nvSpPr>
          <p:cNvPr name="TextBox 23" id="23"/>
          <p:cNvSpPr txBox="true"/>
          <p:nvPr/>
        </p:nvSpPr>
        <p:spPr>
          <a:xfrm rot="0">
            <a:off x="13539142" y="4545903"/>
            <a:ext cx="4202293" cy="447675"/>
          </a:xfrm>
          <a:prstGeom prst="rect">
            <a:avLst/>
          </a:prstGeom>
        </p:spPr>
        <p:txBody>
          <a:bodyPr anchor="t" rtlCol="false" tIns="0" lIns="0" bIns="0" rIns="0">
            <a:spAutoFit/>
          </a:bodyPr>
          <a:lstStyle/>
          <a:p>
            <a:pPr algn="ctr">
              <a:lnSpc>
                <a:spcPts val="3566"/>
              </a:lnSpc>
              <a:spcBef>
                <a:spcPct val="0"/>
              </a:spcBef>
            </a:pPr>
            <a:r>
              <a:rPr lang="en-US" sz="2971" u="sng">
                <a:solidFill>
                  <a:srgbClr val="000000"/>
                </a:solidFill>
                <a:latin typeface="Oswald Bold Italics"/>
              </a:rPr>
              <a:t>SOFTWARE COMPONENTS</a:t>
            </a:r>
          </a:p>
        </p:txBody>
      </p:sp>
      <p:grpSp>
        <p:nvGrpSpPr>
          <p:cNvPr name="Group 24" id="24"/>
          <p:cNvGrpSpPr/>
          <p:nvPr/>
        </p:nvGrpSpPr>
        <p:grpSpPr>
          <a:xfrm rot="0">
            <a:off x="13465760" y="5560686"/>
            <a:ext cx="821844" cy="699525"/>
            <a:chOff x="0" y="0"/>
            <a:chExt cx="216453" cy="184237"/>
          </a:xfrm>
        </p:grpSpPr>
        <p:sp>
          <p:nvSpPr>
            <p:cNvPr name="Freeform 25" id="25"/>
            <p:cNvSpPr/>
            <p:nvPr/>
          </p:nvSpPr>
          <p:spPr>
            <a:xfrm flipH="false" flipV="false" rot="0">
              <a:off x="0" y="0"/>
              <a:ext cx="216453" cy="184237"/>
            </a:xfrm>
            <a:custGeom>
              <a:avLst/>
              <a:gdLst/>
              <a:ahLst/>
              <a:cxnLst/>
              <a:rect r="r" b="b" t="t" l="l"/>
              <a:pathLst>
                <a:path h="184237" w="216453">
                  <a:moveTo>
                    <a:pt x="0" y="0"/>
                  </a:moveTo>
                  <a:lnTo>
                    <a:pt x="216453" y="0"/>
                  </a:lnTo>
                  <a:lnTo>
                    <a:pt x="216453" y="184237"/>
                  </a:lnTo>
                  <a:lnTo>
                    <a:pt x="0" y="184237"/>
                  </a:lnTo>
                  <a:close/>
                </a:path>
              </a:pathLst>
            </a:custGeom>
            <a:solidFill>
              <a:srgbClr val="CCCCCC"/>
            </a:solidFill>
          </p:spPr>
        </p:sp>
        <p:sp>
          <p:nvSpPr>
            <p:cNvPr name="TextBox 26" id="26"/>
            <p:cNvSpPr txBox="true"/>
            <p:nvPr/>
          </p:nvSpPr>
          <p:spPr>
            <a:xfrm>
              <a:off x="0" y="-19050"/>
              <a:ext cx="216453" cy="203287"/>
            </a:xfrm>
            <a:prstGeom prst="rect">
              <a:avLst/>
            </a:prstGeom>
          </p:spPr>
          <p:txBody>
            <a:bodyPr anchor="ctr" rtlCol="false" tIns="50800" lIns="50800" bIns="50800" rIns="50800"/>
            <a:lstStyle/>
            <a:p>
              <a:pPr algn="ctr">
                <a:lnSpc>
                  <a:spcPts val="2859"/>
                </a:lnSpc>
              </a:pPr>
              <a:r>
                <a:rPr lang="en-US" sz="2199">
                  <a:solidFill>
                    <a:srgbClr val="000000"/>
                  </a:solidFill>
                  <a:latin typeface="Open Sauce Bold Italics"/>
                </a:rPr>
                <a:t>01</a:t>
              </a:r>
            </a:p>
          </p:txBody>
        </p:sp>
      </p:grpSp>
      <p:sp>
        <p:nvSpPr>
          <p:cNvPr name="TextBox 27" id="27"/>
          <p:cNvSpPr txBox="true"/>
          <p:nvPr/>
        </p:nvSpPr>
        <p:spPr>
          <a:xfrm rot="0">
            <a:off x="7042854" y="2380637"/>
            <a:ext cx="4202293" cy="447675"/>
          </a:xfrm>
          <a:prstGeom prst="rect">
            <a:avLst/>
          </a:prstGeom>
        </p:spPr>
        <p:txBody>
          <a:bodyPr anchor="t" rtlCol="false" tIns="0" lIns="0" bIns="0" rIns="0">
            <a:spAutoFit/>
          </a:bodyPr>
          <a:lstStyle/>
          <a:p>
            <a:pPr algn="ctr">
              <a:lnSpc>
                <a:spcPts val="3566"/>
              </a:lnSpc>
              <a:spcBef>
                <a:spcPct val="0"/>
              </a:spcBef>
            </a:pPr>
            <a:r>
              <a:rPr lang="en-US" sz="2971" u="sng">
                <a:solidFill>
                  <a:srgbClr val="000000"/>
                </a:solidFill>
                <a:latin typeface="Oswald Bold Italics"/>
              </a:rPr>
              <a:t>HARDWARE</a:t>
            </a:r>
            <a:r>
              <a:rPr lang="en-US" sz="2971" u="sng">
                <a:solidFill>
                  <a:srgbClr val="000000"/>
                </a:solidFill>
                <a:latin typeface="Oswald Bold Italics"/>
              </a:rPr>
              <a:t> COMPONENTS</a:t>
            </a:r>
          </a:p>
        </p:txBody>
      </p:sp>
      <p:sp>
        <p:nvSpPr>
          <p:cNvPr name="TextBox 28" id="28"/>
          <p:cNvSpPr txBox="true"/>
          <p:nvPr/>
        </p:nvSpPr>
        <p:spPr>
          <a:xfrm rot="0">
            <a:off x="14478105" y="5672005"/>
            <a:ext cx="3038764" cy="418548"/>
          </a:xfrm>
          <a:prstGeom prst="rect">
            <a:avLst/>
          </a:prstGeom>
        </p:spPr>
        <p:txBody>
          <a:bodyPr anchor="t" rtlCol="false" tIns="0" lIns="0" bIns="0" rIns="0">
            <a:spAutoFit/>
          </a:bodyPr>
          <a:lstStyle/>
          <a:p>
            <a:pPr algn="l" marL="0" indent="0" lvl="0">
              <a:lnSpc>
                <a:spcPts val="3483"/>
              </a:lnSpc>
              <a:spcBef>
                <a:spcPct val="0"/>
              </a:spcBef>
            </a:pPr>
            <a:r>
              <a:rPr lang="en-US" sz="2524" spc="247">
                <a:solidFill>
                  <a:srgbClr val="231F20"/>
                </a:solidFill>
                <a:latin typeface="DM Sans"/>
              </a:rPr>
              <a:t>ARDUINO IDE</a:t>
            </a:r>
          </a:p>
        </p:txBody>
      </p:sp>
      <p:sp>
        <p:nvSpPr>
          <p:cNvPr name="TextBox 29" id="29"/>
          <p:cNvSpPr txBox="true"/>
          <p:nvPr/>
        </p:nvSpPr>
        <p:spPr>
          <a:xfrm rot="0">
            <a:off x="6607430" y="8279265"/>
            <a:ext cx="6076629" cy="418548"/>
          </a:xfrm>
          <a:prstGeom prst="rect">
            <a:avLst/>
          </a:prstGeom>
        </p:spPr>
        <p:txBody>
          <a:bodyPr anchor="t" rtlCol="false" tIns="0" lIns="0" bIns="0" rIns="0">
            <a:spAutoFit/>
          </a:bodyPr>
          <a:lstStyle/>
          <a:p>
            <a:pPr algn="l" marL="0" indent="0" lvl="0">
              <a:lnSpc>
                <a:spcPts val="3483"/>
              </a:lnSpc>
              <a:spcBef>
                <a:spcPct val="0"/>
              </a:spcBef>
            </a:pPr>
            <a:r>
              <a:rPr lang="en-US" sz="2524" spc="247">
                <a:solidFill>
                  <a:srgbClr val="231F20"/>
                </a:solidFill>
                <a:latin typeface="DM Sans"/>
              </a:rPr>
              <a:t>CHASSIS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2F4F5"/>
        </a:solidFill>
      </p:bgPr>
    </p:bg>
    <p:spTree>
      <p:nvGrpSpPr>
        <p:cNvPr id="1" name=""/>
        <p:cNvGrpSpPr/>
        <p:nvPr/>
      </p:nvGrpSpPr>
      <p:grpSpPr>
        <a:xfrm>
          <a:off x="0" y="0"/>
          <a:ext cx="0" cy="0"/>
          <a:chOff x="0" y="0"/>
          <a:chExt cx="0" cy="0"/>
        </a:xfrm>
      </p:grpSpPr>
      <p:sp>
        <p:nvSpPr>
          <p:cNvPr name="Freeform 2" id="2"/>
          <p:cNvSpPr/>
          <p:nvPr/>
        </p:nvSpPr>
        <p:spPr>
          <a:xfrm flipH="false" flipV="false" rot="887923">
            <a:off x="-3872643" y="7865269"/>
            <a:ext cx="13977230" cy="14342307"/>
          </a:xfrm>
          <a:custGeom>
            <a:avLst/>
            <a:gdLst/>
            <a:ahLst/>
            <a:cxnLst/>
            <a:rect r="r" b="b" t="t" l="l"/>
            <a:pathLst>
              <a:path h="14342307" w="13977230">
                <a:moveTo>
                  <a:pt x="0" y="0"/>
                </a:moveTo>
                <a:lnTo>
                  <a:pt x="13977231" y="0"/>
                </a:lnTo>
                <a:lnTo>
                  <a:pt x="13977231" y="14342307"/>
                </a:lnTo>
                <a:lnTo>
                  <a:pt x="0" y="1434230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887923">
            <a:off x="13025268" y="-3768294"/>
            <a:ext cx="7032580" cy="7216267"/>
          </a:xfrm>
          <a:custGeom>
            <a:avLst/>
            <a:gdLst/>
            <a:ahLst/>
            <a:cxnLst/>
            <a:rect r="r" b="b" t="t" l="l"/>
            <a:pathLst>
              <a:path h="7216267" w="7032580">
                <a:moveTo>
                  <a:pt x="0" y="0"/>
                </a:moveTo>
                <a:lnTo>
                  <a:pt x="7032580" y="0"/>
                </a:lnTo>
                <a:lnTo>
                  <a:pt x="7032580" y="7216267"/>
                </a:lnTo>
                <a:lnTo>
                  <a:pt x="0" y="721626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4" id="4"/>
          <p:cNvGrpSpPr/>
          <p:nvPr/>
        </p:nvGrpSpPr>
        <p:grpSpPr>
          <a:xfrm rot="0">
            <a:off x="16783223" y="8535567"/>
            <a:ext cx="2094695" cy="2377721"/>
            <a:chOff x="0" y="0"/>
            <a:chExt cx="551689" cy="626231"/>
          </a:xfrm>
        </p:grpSpPr>
        <p:sp>
          <p:nvSpPr>
            <p:cNvPr name="Freeform 5" id="5"/>
            <p:cNvSpPr/>
            <p:nvPr/>
          </p:nvSpPr>
          <p:spPr>
            <a:xfrm flipH="false" flipV="false" rot="0">
              <a:off x="0" y="0"/>
              <a:ext cx="551689" cy="626231"/>
            </a:xfrm>
            <a:custGeom>
              <a:avLst/>
              <a:gdLst/>
              <a:ahLst/>
              <a:cxnLst/>
              <a:rect r="r" b="b" t="t" l="l"/>
              <a:pathLst>
                <a:path h="626231" w="551689">
                  <a:moveTo>
                    <a:pt x="0" y="0"/>
                  </a:moveTo>
                  <a:lnTo>
                    <a:pt x="551689" y="0"/>
                  </a:lnTo>
                  <a:lnTo>
                    <a:pt x="551689" y="626231"/>
                  </a:lnTo>
                  <a:lnTo>
                    <a:pt x="0" y="626231"/>
                  </a:lnTo>
                  <a:close/>
                </a:path>
              </a:pathLst>
            </a:custGeom>
            <a:solidFill>
              <a:srgbClr val="CCCCCC"/>
            </a:solidFill>
          </p:spPr>
        </p:sp>
        <p:sp>
          <p:nvSpPr>
            <p:cNvPr name="TextBox 6" id="6"/>
            <p:cNvSpPr txBox="true"/>
            <p:nvPr/>
          </p:nvSpPr>
          <p:spPr>
            <a:xfrm>
              <a:off x="0" y="-19050"/>
              <a:ext cx="551689" cy="645281"/>
            </a:xfrm>
            <a:prstGeom prst="rect">
              <a:avLst/>
            </a:prstGeom>
          </p:spPr>
          <p:txBody>
            <a:bodyPr anchor="ctr" rtlCol="false" tIns="50800" lIns="50800" bIns="50800" rIns="50800"/>
            <a:lstStyle/>
            <a:p>
              <a:pPr algn="ctr">
                <a:lnSpc>
                  <a:spcPts val="2859"/>
                </a:lnSpc>
              </a:pPr>
            </a:p>
          </p:txBody>
        </p:sp>
      </p:grpSp>
      <p:grpSp>
        <p:nvGrpSpPr>
          <p:cNvPr name="Group 7" id="7"/>
          <p:cNvGrpSpPr/>
          <p:nvPr/>
        </p:nvGrpSpPr>
        <p:grpSpPr>
          <a:xfrm rot="0">
            <a:off x="-754840" y="-1461535"/>
            <a:ext cx="2094695" cy="2377721"/>
            <a:chOff x="0" y="0"/>
            <a:chExt cx="551689" cy="626231"/>
          </a:xfrm>
        </p:grpSpPr>
        <p:sp>
          <p:nvSpPr>
            <p:cNvPr name="Freeform 8" id="8"/>
            <p:cNvSpPr/>
            <p:nvPr/>
          </p:nvSpPr>
          <p:spPr>
            <a:xfrm flipH="false" flipV="false" rot="0">
              <a:off x="0" y="0"/>
              <a:ext cx="551689" cy="626231"/>
            </a:xfrm>
            <a:custGeom>
              <a:avLst/>
              <a:gdLst/>
              <a:ahLst/>
              <a:cxnLst/>
              <a:rect r="r" b="b" t="t" l="l"/>
              <a:pathLst>
                <a:path h="626231" w="551689">
                  <a:moveTo>
                    <a:pt x="0" y="0"/>
                  </a:moveTo>
                  <a:lnTo>
                    <a:pt x="551689" y="0"/>
                  </a:lnTo>
                  <a:lnTo>
                    <a:pt x="551689" y="626231"/>
                  </a:lnTo>
                  <a:lnTo>
                    <a:pt x="0" y="626231"/>
                  </a:lnTo>
                  <a:close/>
                </a:path>
              </a:pathLst>
            </a:custGeom>
            <a:solidFill>
              <a:srgbClr val="CCCCCC"/>
            </a:solidFill>
          </p:spPr>
        </p:sp>
        <p:sp>
          <p:nvSpPr>
            <p:cNvPr name="TextBox 9" id="9"/>
            <p:cNvSpPr txBox="true"/>
            <p:nvPr/>
          </p:nvSpPr>
          <p:spPr>
            <a:xfrm>
              <a:off x="0" y="-19050"/>
              <a:ext cx="551689" cy="645281"/>
            </a:xfrm>
            <a:prstGeom prst="rect">
              <a:avLst/>
            </a:prstGeom>
          </p:spPr>
          <p:txBody>
            <a:bodyPr anchor="ctr" rtlCol="false" tIns="50800" lIns="50800" bIns="50800" rIns="50800"/>
            <a:lstStyle/>
            <a:p>
              <a:pPr algn="ctr">
                <a:lnSpc>
                  <a:spcPts val="2859"/>
                </a:lnSpc>
              </a:pPr>
            </a:p>
          </p:txBody>
        </p:sp>
      </p:grpSp>
      <p:sp>
        <p:nvSpPr>
          <p:cNvPr name="TextBox 10" id="10"/>
          <p:cNvSpPr txBox="true"/>
          <p:nvPr/>
        </p:nvSpPr>
        <p:spPr>
          <a:xfrm rot="0">
            <a:off x="5028174" y="704850"/>
            <a:ext cx="5266055" cy="762000"/>
          </a:xfrm>
          <a:prstGeom prst="rect">
            <a:avLst/>
          </a:prstGeom>
        </p:spPr>
        <p:txBody>
          <a:bodyPr anchor="t" rtlCol="false" tIns="0" lIns="0" bIns="0" rIns="0">
            <a:spAutoFit/>
          </a:bodyPr>
          <a:lstStyle/>
          <a:p>
            <a:pPr algn="ctr">
              <a:lnSpc>
                <a:spcPts val="6000"/>
              </a:lnSpc>
              <a:spcBef>
                <a:spcPct val="0"/>
              </a:spcBef>
            </a:pPr>
            <a:r>
              <a:rPr lang="en-US" sz="5000" u="sng">
                <a:solidFill>
                  <a:srgbClr val="000000"/>
                </a:solidFill>
                <a:latin typeface="Montserrat Light"/>
              </a:rPr>
              <a:t>ARDUINO NANO</a:t>
            </a:r>
          </a:p>
        </p:txBody>
      </p:sp>
      <p:sp>
        <p:nvSpPr>
          <p:cNvPr name="TextBox 11" id="11"/>
          <p:cNvSpPr txBox="true"/>
          <p:nvPr/>
        </p:nvSpPr>
        <p:spPr>
          <a:xfrm rot="0">
            <a:off x="809308" y="1829849"/>
            <a:ext cx="12144671" cy="2743200"/>
          </a:xfrm>
          <a:prstGeom prst="rect">
            <a:avLst/>
          </a:prstGeom>
        </p:spPr>
        <p:txBody>
          <a:bodyPr anchor="t" rtlCol="false" tIns="0" lIns="0" bIns="0" rIns="0">
            <a:spAutoFit/>
          </a:bodyPr>
          <a:lstStyle/>
          <a:p>
            <a:pPr>
              <a:lnSpc>
                <a:spcPts val="3600"/>
              </a:lnSpc>
              <a:spcBef>
                <a:spcPct val="0"/>
              </a:spcBef>
            </a:pPr>
            <a:r>
              <a:rPr lang="en-US" sz="3000">
                <a:solidFill>
                  <a:srgbClr val="000000"/>
                </a:solidFill>
                <a:latin typeface="Montserrat Light"/>
              </a:rPr>
              <a:t>Arduino UNO is a low-cost, flexible, and easy-to-use programmable open-source microcontroller board that can be integrated into a variety of electronic projects. This board can be interfaced with other Arduino boards, Arduino shields, Raspberry Pi boards and can control relays,buttons, motors, switches, LEDs, servos, and motors as an output.</a:t>
            </a:r>
          </a:p>
        </p:txBody>
      </p:sp>
      <p:sp>
        <p:nvSpPr>
          <p:cNvPr name="Freeform 12" id="12"/>
          <p:cNvSpPr/>
          <p:nvPr/>
        </p:nvSpPr>
        <p:spPr>
          <a:xfrm flipH="false" flipV="false" rot="887923">
            <a:off x="14223176" y="-4007960"/>
            <a:ext cx="7032580" cy="7216267"/>
          </a:xfrm>
          <a:custGeom>
            <a:avLst/>
            <a:gdLst/>
            <a:ahLst/>
            <a:cxnLst/>
            <a:rect r="r" b="b" t="t" l="l"/>
            <a:pathLst>
              <a:path h="7216267" w="7032580">
                <a:moveTo>
                  <a:pt x="0" y="0"/>
                </a:moveTo>
                <a:lnTo>
                  <a:pt x="7032581" y="0"/>
                </a:lnTo>
                <a:lnTo>
                  <a:pt x="7032581" y="7216267"/>
                </a:lnTo>
                <a:lnTo>
                  <a:pt x="0" y="721626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sp>
        <p:nvSpPr>
          <p:cNvPr name="Freeform 3" id="3"/>
          <p:cNvSpPr/>
          <p:nvPr/>
        </p:nvSpPr>
        <p:spPr>
          <a:xfrm flipH="false" flipV="false" rot="-10580377">
            <a:off x="14952449" y="-14195983"/>
            <a:ext cx="24036383" cy="24664199"/>
          </a:xfrm>
          <a:custGeom>
            <a:avLst/>
            <a:gdLst/>
            <a:ahLst/>
            <a:cxnLst/>
            <a:rect r="r" b="b" t="t" l="l"/>
            <a:pathLst>
              <a:path h="24664199" w="24036383">
                <a:moveTo>
                  <a:pt x="0" y="0"/>
                </a:moveTo>
                <a:lnTo>
                  <a:pt x="24036383" y="0"/>
                </a:lnTo>
                <a:lnTo>
                  <a:pt x="24036383" y="24664199"/>
                </a:lnTo>
                <a:lnTo>
                  <a:pt x="0" y="2466419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false" rot="0">
            <a:off x="-5106041" y="8247582"/>
            <a:ext cx="11881594" cy="3564478"/>
          </a:xfrm>
          <a:custGeom>
            <a:avLst/>
            <a:gdLst/>
            <a:ahLst/>
            <a:cxnLst/>
            <a:rect r="r" b="b" t="t" l="l"/>
            <a:pathLst>
              <a:path h="3564478" w="11881594">
                <a:moveTo>
                  <a:pt x="11881594" y="0"/>
                </a:moveTo>
                <a:lnTo>
                  <a:pt x="0" y="0"/>
                </a:lnTo>
                <a:lnTo>
                  <a:pt x="0" y="3564478"/>
                </a:lnTo>
                <a:lnTo>
                  <a:pt x="11881594" y="3564478"/>
                </a:lnTo>
                <a:lnTo>
                  <a:pt x="11881594"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false" flipV="false" rot="0">
            <a:off x="1028700" y="2172059"/>
            <a:ext cx="4722481" cy="3138634"/>
          </a:xfrm>
          <a:custGeom>
            <a:avLst/>
            <a:gdLst/>
            <a:ahLst/>
            <a:cxnLst/>
            <a:rect r="r" b="b" t="t" l="l"/>
            <a:pathLst>
              <a:path h="3138634" w="4722481">
                <a:moveTo>
                  <a:pt x="0" y="0"/>
                </a:moveTo>
                <a:lnTo>
                  <a:pt x="4722481" y="0"/>
                </a:lnTo>
                <a:lnTo>
                  <a:pt x="4722481" y="3138633"/>
                </a:lnTo>
                <a:lnTo>
                  <a:pt x="0" y="3138633"/>
                </a:lnTo>
                <a:lnTo>
                  <a:pt x="0" y="0"/>
                </a:lnTo>
                <a:close/>
              </a:path>
            </a:pathLst>
          </a:custGeom>
          <a:blipFill>
            <a:blip r:embed="rId7"/>
            <a:stretch>
              <a:fillRect l="0" t="0" r="0" b="0"/>
            </a:stretch>
          </a:blipFill>
        </p:spPr>
      </p:sp>
      <p:sp>
        <p:nvSpPr>
          <p:cNvPr name="Freeform 6" id="6"/>
          <p:cNvSpPr/>
          <p:nvPr/>
        </p:nvSpPr>
        <p:spPr>
          <a:xfrm flipH="false" flipV="false" rot="0">
            <a:off x="5414349" y="5741053"/>
            <a:ext cx="13374298" cy="4401282"/>
          </a:xfrm>
          <a:custGeom>
            <a:avLst/>
            <a:gdLst/>
            <a:ahLst/>
            <a:cxnLst/>
            <a:rect r="r" b="b" t="t" l="l"/>
            <a:pathLst>
              <a:path h="4401282" w="13374298">
                <a:moveTo>
                  <a:pt x="0" y="0"/>
                </a:moveTo>
                <a:lnTo>
                  <a:pt x="13374298" y="0"/>
                </a:lnTo>
                <a:lnTo>
                  <a:pt x="13374298" y="4401282"/>
                </a:lnTo>
                <a:lnTo>
                  <a:pt x="0" y="4401282"/>
                </a:lnTo>
                <a:lnTo>
                  <a:pt x="0" y="0"/>
                </a:lnTo>
                <a:close/>
              </a:path>
            </a:pathLst>
          </a:custGeom>
          <a:blipFill>
            <a:blip r:embed="rId8"/>
            <a:stretch>
              <a:fillRect l="0" t="-12649" r="0" b="-12649"/>
            </a:stretch>
          </a:blipFill>
        </p:spPr>
      </p:sp>
      <p:sp>
        <p:nvSpPr>
          <p:cNvPr name="TextBox 7" id="7"/>
          <p:cNvSpPr txBox="true"/>
          <p:nvPr/>
        </p:nvSpPr>
        <p:spPr>
          <a:xfrm rot="0">
            <a:off x="2973842" y="647700"/>
            <a:ext cx="10537189" cy="762000"/>
          </a:xfrm>
          <a:prstGeom prst="rect">
            <a:avLst/>
          </a:prstGeom>
        </p:spPr>
        <p:txBody>
          <a:bodyPr anchor="t" rtlCol="false" tIns="0" lIns="0" bIns="0" rIns="0">
            <a:spAutoFit/>
          </a:bodyPr>
          <a:lstStyle/>
          <a:p>
            <a:pPr algn="ctr">
              <a:lnSpc>
                <a:spcPts val="6000"/>
              </a:lnSpc>
              <a:spcBef>
                <a:spcPct val="0"/>
              </a:spcBef>
            </a:pPr>
            <a:r>
              <a:rPr lang="en-US" sz="5000" u="sng">
                <a:solidFill>
                  <a:srgbClr val="000000"/>
                </a:solidFill>
                <a:latin typeface="Montserrat Light"/>
              </a:rPr>
              <a:t> ULTRASONIC SENSOR (HC-SR04)</a:t>
            </a:r>
          </a:p>
        </p:txBody>
      </p:sp>
      <p:sp>
        <p:nvSpPr>
          <p:cNvPr name="TextBox 8" id="8"/>
          <p:cNvSpPr txBox="true"/>
          <p:nvPr/>
        </p:nvSpPr>
        <p:spPr>
          <a:xfrm rot="0">
            <a:off x="6775553" y="1691119"/>
            <a:ext cx="8177857" cy="4100512"/>
          </a:xfrm>
          <a:prstGeom prst="rect">
            <a:avLst/>
          </a:prstGeom>
        </p:spPr>
        <p:txBody>
          <a:bodyPr anchor="t" rtlCol="false" tIns="0" lIns="0" bIns="0" rIns="0">
            <a:spAutoFit/>
          </a:bodyPr>
          <a:lstStyle/>
          <a:p>
            <a:pPr algn="ctr" marL="641616" indent="-320808" lvl="1">
              <a:lnSpc>
                <a:spcPts val="3566"/>
              </a:lnSpc>
              <a:buFont typeface="Arial"/>
              <a:buChar char="•"/>
            </a:pPr>
            <a:r>
              <a:rPr lang="en-US" sz="2971">
                <a:solidFill>
                  <a:srgbClr val="000000"/>
                </a:solidFill>
                <a:latin typeface="Montserrat Light"/>
              </a:rPr>
              <a:t>This sensor will have important role in detecting obstacle.</a:t>
            </a:r>
          </a:p>
          <a:p>
            <a:pPr algn="ctr" marL="647700" indent="-323850" lvl="1">
              <a:lnSpc>
                <a:spcPts val="3600"/>
              </a:lnSpc>
              <a:buFont typeface="Arial"/>
              <a:buChar char="•"/>
            </a:pPr>
            <a:r>
              <a:rPr lang="en-US" sz="3000">
                <a:solidFill>
                  <a:srgbClr val="000000"/>
                </a:solidFill>
                <a:latin typeface="Montserrat Light"/>
              </a:rPr>
              <a:t>The basic principle behind the working of ultrasonic sensor is to note down the time taken by sensor to transmit ultrasonic beams </a:t>
            </a:r>
          </a:p>
          <a:p>
            <a:pPr algn="ctr" marL="641616" indent="-320808" lvl="1">
              <a:lnSpc>
                <a:spcPts val="3566"/>
              </a:lnSpc>
              <a:buFont typeface="Arial"/>
              <a:buChar char="•"/>
            </a:pPr>
            <a:r>
              <a:rPr lang="en-US" sz="2971">
                <a:solidFill>
                  <a:srgbClr val="000000"/>
                </a:solidFill>
                <a:latin typeface="Montserrat Light"/>
              </a:rPr>
              <a:t>Receiving the ultrasonic beams after hitting the surface. Then further the distance is calculated using the formula. </a:t>
            </a:r>
          </a:p>
        </p:txBody>
      </p:sp>
      <p:sp>
        <p:nvSpPr>
          <p:cNvPr name="TextBox 9" id="9"/>
          <p:cNvSpPr txBox="true"/>
          <p:nvPr/>
        </p:nvSpPr>
        <p:spPr>
          <a:xfrm rot="0">
            <a:off x="834756" y="7146948"/>
            <a:ext cx="3824967" cy="1981200"/>
          </a:xfrm>
          <a:prstGeom prst="rect">
            <a:avLst/>
          </a:prstGeom>
        </p:spPr>
        <p:txBody>
          <a:bodyPr anchor="t" rtlCol="false" tIns="0" lIns="0" bIns="0" rIns="0">
            <a:spAutoFit/>
          </a:bodyPr>
          <a:lstStyle/>
          <a:p>
            <a:pPr algn="ctr">
              <a:lnSpc>
                <a:spcPts val="3926"/>
              </a:lnSpc>
              <a:spcBef>
                <a:spcPct val="0"/>
              </a:spcBef>
            </a:pPr>
            <a:r>
              <a:rPr lang="en-US" sz="3271">
                <a:solidFill>
                  <a:srgbClr val="000000"/>
                </a:solidFill>
                <a:latin typeface="Montserrat Light"/>
              </a:rPr>
              <a:t>Distance= (Time x Speed of Sound in Air)/2</a:t>
            </a:r>
          </a:p>
          <a:p>
            <a:pPr algn="ctr">
              <a:lnSpc>
                <a:spcPts val="3926"/>
              </a:lnSpc>
              <a:spcBef>
                <a:spcPct val="0"/>
              </a:spcBef>
            </a:pPr>
            <a:r>
              <a:rPr lang="en-US" sz="3271">
                <a:solidFill>
                  <a:srgbClr val="000000"/>
                </a:solidFill>
                <a:latin typeface="Montserrat Light"/>
              </a:rPr>
              <a:t>d= (343 m/s)/2</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2F4F5"/>
        </a:solidFill>
      </p:bgPr>
    </p:bg>
    <p:spTree>
      <p:nvGrpSpPr>
        <p:cNvPr id="1" name=""/>
        <p:cNvGrpSpPr/>
        <p:nvPr/>
      </p:nvGrpSpPr>
      <p:grpSpPr>
        <a:xfrm>
          <a:off x="0" y="0"/>
          <a:ext cx="0" cy="0"/>
          <a:chOff x="0" y="0"/>
          <a:chExt cx="0" cy="0"/>
        </a:xfrm>
      </p:grpSpPr>
      <p:sp>
        <p:nvSpPr>
          <p:cNvPr name="Freeform 2" id="2"/>
          <p:cNvSpPr/>
          <p:nvPr/>
        </p:nvSpPr>
        <p:spPr>
          <a:xfrm flipH="false" flipV="false" rot="887923">
            <a:off x="12697510" y="-4640761"/>
            <a:ext cx="7032580" cy="7216267"/>
          </a:xfrm>
          <a:custGeom>
            <a:avLst/>
            <a:gdLst/>
            <a:ahLst/>
            <a:cxnLst/>
            <a:rect r="r" b="b" t="t" l="l"/>
            <a:pathLst>
              <a:path h="7216267" w="7032580">
                <a:moveTo>
                  <a:pt x="0" y="0"/>
                </a:moveTo>
                <a:lnTo>
                  <a:pt x="7032581" y="0"/>
                </a:lnTo>
                <a:lnTo>
                  <a:pt x="7032581" y="7216267"/>
                </a:lnTo>
                <a:lnTo>
                  <a:pt x="0" y="721626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6783223" y="8535567"/>
            <a:ext cx="2094695" cy="2377721"/>
            <a:chOff x="0" y="0"/>
            <a:chExt cx="551689" cy="626231"/>
          </a:xfrm>
        </p:grpSpPr>
        <p:sp>
          <p:nvSpPr>
            <p:cNvPr name="Freeform 4" id="4"/>
            <p:cNvSpPr/>
            <p:nvPr/>
          </p:nvSpPr>
          <p:spPr>
            <a:xfrm flipH="false" flipV="false" rot="0">
              <a:off x="0" y="0"/>
              <a:ext cx="551689" cy="626231"/>
            </a:xfrm>
            <a:custGeom>
              <a:avLst/>
              <a:gdLst/>
              <a:ahLst/>
              <a:cxnLst/>
              <a:rect r="r" b="b" t="t" l="l"/>
              <a:pathLst>
                <a:path h="626231" w="551689">
                  <a:moveTo>
                    <a:pt x="0" y="0"/>
                  </a:moveTo>
                  <a:lnTo>
                    <a:pt x="551689" y="0"/>
                  </a:lnTo>
                  <a:lnTo>
                    <a:pt x="551689" y="626231"/>
                  </a:lnTo>
                  <a:lnTo>
                    <a:pt x="0" y="626231"/>
                  </a:lnTo>
                  <a:close/>
                </a:path>
              </a:pathLst>
            </a:custGeom>
            <a:solidFill>
              <a:srgbClr val="CCCCCC"/>
            </a:solidFill>
          </p:spPr>
        </p:sp>
        <p:sp>
          <p:nvSpPr>
            <p:cNvPr name="TextBox 5" id="5"/>
            <p:cNvSpPr txBox="true"/>
            <p:nvPr/>
          </p:nvSpPr>
          <p:spPr>
            <a:xfrm>
              <a:off x="0" y="-19050"/>
              <a:ext cx="551689" cy="645281"/>
            </a:xfrm>
            <a:prstGeom prst="rect">
              <a:avLst/>
            </a:prstGeom>
          </p:spPr>
          <p:txBody>
            <a:bodyPr anchor="ctr" rtlCol="false" tIns="50800" lIns="50800" bIns="50800" rIns="50800"/>
            <a:lstStyle/>
            <a:p>
              <a:pPr algn="ctr">
                <a:lnSpc>
                  <a:spcPts val="2859"/>
                </a:lnSpc>
              </a:pPr>
            </a:p>
          </p:txBody>
        </p:sp>
      </p:grpSp>
      <p:grpSp>
        <p:nvGrpSpPr>
          <p:cNvPr name="Group 6" id="6"/>
          <p:cNvGrpSpPr/>
          <p:nvPr/>
        </p:nvGrpSpPr>
        <p:grpSpPr>
          <a:xfrm rot="0">
            <a:off x="-754840" y="-1461535"/>
            <a:ext cx="2094695" cy="2377721"/>
            <a:chOff x="0" y="0"/>
            <a:chExt cx="551689" cy="626231"/>
          </a:xfrm>
        </p:grpSpPr>
        <p:sp>
          <p:nvSpPr>
            <p:cNvPr name="Freeform 7" id="7"/>
            <p:cNvSpPr/>
            <p:nvPr/>
          </p:nvSpPr>
          <p:spPr>
            <a:xfrm flipH="false" flipV="false" rot="0">
              <a:off x="0" y="0"/>
              <a:ext cx="551689" cy="626231"/>
            </a:xfrm>
            <a:custGeom>
              <a:avLst/>
              <a:gdLst/>
              <a:ahLst/>
              <a:cxnLst/>
              <a:rect r="r" b="b" t="t" l="l"/>
              <a:pathLst>
                <a:path h="626231" w="551689">
                  <a:moveTo>
                    <a:pt x="0" y="0"/>
                  </a:moveTo>
                  <a:lnTo>
                    <a:pt x="551689" y="0"/>
                  </a:lnTo>
                  <a:lnTo>
                    <a:pt x="551689" y="626231"/>
                  </a:lnTo>
                  <a:lnTo>
                    <a:pt x="0" y="626231"/>
                  </a:lnTo>
                  <a:close/>
                </a:path>
              </a:pathLst>
            </a:custGeom>
            <a:solidFill>
              <a:srgbClr val="CCCCCC"/>
            </a:solidFill>
          </p:spPr>
        </p:sp>
        <p:sp>
          <p:nvSpPr>
            <p:cNvPr name="TextBox 8" id="8"/>
            <p:cNvSpPr txBox="true"/>
            <p:nvPr/>
          </p:nvSpPr>
          <p:spPr>
            <a:xfrm>
              <a:off x="0" y="-19050"/>
              <a:ext cx="551689" cy="645281"/>
            </a:xfrm>
            <a:prstGeom prst="rect">
              <a:avLst/>
            </a:prstGeom>
          </p:spPr>
          <p:txBody>
            <a:bodyPr anchor="ctr" rtlCol="false" tIns="50800" lIns="50800" bIns="50800" rIns="50800"/>
            <a:lstStyle/>
            <a:p>
              <a:pPr algn="ctr">
                <a:lnSpc>
                  <a:spcPts val="2859"/>
                </a:lnSpc>
              </a:pPr>
            </a:p>
          </p:txBody>
        </p:sp>
      </p:grpSp>
      <p:sp>
        <p:nvSpPr>
          <p:cNvPr name="Freeform 9" id="9"/>
          <p:cNvSpPr/>
          <p:nvPr/>
        </p:nvSpPr>
        <p:spPr>
          <a:xfrm flipH="false" flipV="false" rot="0">
            <a:off x="292507" y="1272606"/>
            <a:ext cx="6534607" cy="6681602"/>
          </a:xfrm>
          <a:custGeom>
            <a:avLst/>
            <a:gdLst/>
            <a:ahLst/>
            <a:cxnLst/>
            <a:rect r="r" b="b" t="t" l="l"/>
            <a:pathLst>
              <a:path h="6681602" w="6534607">
                <a:moveTo>
                  <a:pt x="0" y="0"/>
                </a:moveTo>
                <a:lnTo>
                  <a:pt x="6534608" y="0"/>
                </a:lnTo>
                <a:lnTo>
                  <a:pt x="6534608" y="6681603"/>
                </a:lnTo>
                <a:lnTo>
                  <a:pt x="0" y="6681603"/>
                </a:lnTo>
                <a:lnTo>
                  <a:pt x="0" y="0"/>
                </a:lnTo>
                <a:close/>
              </a:path>
            </a:pathLst>
          </a:custGeom>
          <a:blipFill>
            <a:blip r:embed="rId4"/>
            <a:stretch>
              <a:fillRect l="0" t="0" r="0" b="0"/>
            </a:stretch>
          </a:blipFill>
        </p:spPr>
      </p:sp>
      <p:sp>
        <p:nvSpPr>
          <p:cNvPr name="Freeform 10" id="10"/>
          <p:cNvSpPr/>
          <p:nvPr/>
        </p:nvSpPr>
        <p:spPr>
          <a:xfrm flipH="false" flipV="false" rot="887923">
            <a:off x="-3684553" y="7865269"/>
            <a:ext cx="13977230" cy="14342307"/>
          </a:xfrm>
          <a:custGeom>
            <a:avLst/>
            <a:gdLst/>
            <a:ahLst/>
            <a:cxnLst/>
            <a:rect r="r" b="b" t="t" l="l"/>
            <a:pathLst>
              <a:path h="14342307" w="13977230">
                <a:moveTo>
                  <a:pt x="0" y="0"/>
                </a:moveTo>
                <a:lnTo>
                  <a:pt x="13977230" y="0"/>
                </a:lnTo>
                <a:lnTo>
                  <a:pt x="13977230" y="14342307"/>
                </a:lnTo>
                <a:lnTo>
                  <a:pt x="0" y="1434230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1" id="11"/>
          <p:cNvSpPr txBox="true"/>
          <p:nvPr/>
        </p:nvSpPr>
        <p:spPr>
          <a:xfrm rot="0">
            <a:off x="7040341" y="2784608"/>
            <a:ext cx="10347761" cy="3657600"/>
          </a:xfrm>
          <a:prstGeom prst="rect">
            <a:avLst/>
          </a:prstGeom>
        </p:spPr>
        <p:txBody>
          <a:bodyPr anchor="t" rtlCol="false" tIns="0" lIns="0" bIns="0" rIns="0">
            <a:spAutoFit/>
          </a:bodyPr>
          <a:lstStyle/>
          <a:p>
            <a:pPr algn="ctr">
              <a:lnSpc>
                <a:spcPts val="3600"/>
              </a:lnSpc>
              <a:spcBef>
                <a:spcPct val="0"/>
              </a:spcBef>
            </a:pPr>
            <a:r>
              <a:rPr lang="en-US" sz="3000">
                <a:solidFill>
                  <a:srgbClr val="000000"/>
                </a:solidFill>
                <a:latin typeface="Montserrat Light"/>
              </a:rPr>
              <a:t>THE L293D IS A 16-PIN MOTOR DRIVER IC WHICH CAN CONTROL A SET OF TWO DC MOTORS SIMULTANEOUSLY IN ANY DIRECTION. THE L293D IS DESIGNED TO PROVIDE BIDIRECTIONAL DRIVE CURRENTS OF UP TO 600 MA (PER CHANNEL) AT VOLTAGES FROM 4.5 V TO 36 V (AT PIN 8!). YOU CAN USE IT TO CONTROL SMALL DC MOTORS - TOY MOTORS.</a:t>
            </a:r>
          </a:p>
        </p:txBody>
      </p:sp>
      <p:sp>
        <p:nvSpPr>
          <p:cNvPr name="TextBox 12" id="12"/>
          <p:cNvSpPr txBox="true"/>
          <p:nvPr/>
        </p:nvSpPr>
        <p:spPr>
          <a:xfrm rot="0">
            <a:off x="6927177" y="1028700"/>
            <a:ext cx="7192010" cy="762000"/>
          </a:xfrm>
          <a:prstGeom prst="rect">
            <a:avLst/>
          </a:prstGeom>
        </p:spPr>
        <p:txBody>
          <a:bodyPr anchor="t" rtlCol="false" tIns="0" lIns="0" bIns="0" rIns="0">
            <a:spAutoFit/>
          </a:bodyPr>
          <a:lstStyle/>
          <a:p>
            <a:pPr algn="ctr">
              <a:lnSpc>
                <a:spcPts val="6000"/>
              </a:lnSpc>
              <a:spcBef>
                <a:spcPct val="0"/>
              </a:spcBef>
            </a:pPr>
            <a:r>
              <a:rPr lang="en-US" sz="5000" u="sng">
                <a:solidFill>
                  <a:srgbClr val="000000"/>
                </a:solidFill>
                <a:latin typeface="Montserrat Light"/>
              </a:rPr>
              <a:t>L293D-MOTOR DRIVER</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2F4F5"/>
        </a:solidFill>
      </p:bgPr>
    </p:bg>
    <p:spTree>
      <p:nvGrpSpPr>
        <p:cNvPr id="1" name=""/>
        <p:cNvGrpSpPr/>
        <p:nvPr/>
      </p:nvGrpSpPr>
      <p:grpSpPr>
        <a:xfrm>
          <a:off x="0" y="0"/>
          <a:ext cx="0" cy="0"/>
          <a:chOff x="0" y="0"/>
          <a:chExt cx="0" cy="0"/>
        </a:xfrm>
      </p:grpSpPr>
      <p:sp>
        <p:nvSpPr>
          <p:cNvPr name="Freeform 2" id="2"/>
          <p:cNvSpPr/>
          <p:nvPr/>
        </p:nvSpPr>
        <p:spPr>
          <a:xfrm flipH="false" flipV="false" rot="887923">
            <a:off x="-3872643" y="7865269"/>
            <a:ext cx="13977230" cy="14342307"/>
          </a:xfrm>
          <a:custGeom>
            <a:avLst/>
            <a:gdLst/>
            <a:ahLst/>
            <a:cxnLst/>
            <a:rect r="r" b="b" t="t" l="l"/>
            <a:pathLst>
              <a:path h="14342307" w="13977230">
                <a:moveTo>
                  <a:pt x="0" y="0"/>
                </a:moveTo>
                <a:lnTo>
                  <a:pt x="13977231" y="0"/>
                </a:lnTo>
                <a:lnTo>
                  <a:pt x="13977231" y="14342307"/>
                </a:lnTo>
                <a:lnTo>
                  <a:pt x="0" y="1434230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887923">
            <a:off x="13025268" y="-3768294"/>
            <a:ext cx="7032580" cy="7216267"/>
          </a:xfrm>
          <a:custGeom>
            <a:avLst/>
            <a:gdLst/>
            <a:ahLst/>
            <a:cxnLst/>
            <a:rect r="r" b="b" t="t" l="l"/>
            <a:pathLst>
              <a:path h="7216267" w="7032580">
                <a:moveTo>
                  <a:pt x="0" y="0"/>
                </a:moveTo>
                <a:lnTo>
                  <a:pt x="7032580" y="0"/>
                </a:lnTo>
                <a:lnTo>
                  <a:pt x="7032580" y="7216267"/>
                </a:lnTo>
                <a:lnTo>
                  <a:pt x="0" y="721626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4" id="4"/>
          <p:cNvGrpSpPr/>
          <p:nvPr/>
        </p:nvGrpSpPr>
        <p:grpSpPr>
          <a:xfrm rot="0">
            <a:off x="16783223" y="8535567"/>
            <a:ext cx="2094695" cy="2377721"/>
            <a:chOff x="0" y="0"/>
            <a:chExt cx="551689" cy="626231"/>
          </a:xfrm>
        </p:grpSpPr>
        <p:sp>
          <p:nvSpPr>
            <p:cNvPr name="Freeform 5" id="5"/>
            <p:cNvSpPr/>
            <p:nvPr/>
          </p:nvSpPr>
          <p:spPr>
            <a:xfrm flipH="false" flipV="false" rot="0">
              <a:off x="0" y="0"/>
              <a:ext cx="551689" cy="626231"/>
            </a:xfrm>
            <a:custGeom>
              <a:avLst/>
              <a:gdLst/>
              <a:ahLst/>
              <a:cxnLst/>
              <a:rect r="r" b="b" t="t" l="l"/>
              <a:pathLst>
                <a:path h="626231" w="551689">
                  <a:moveTo>
                    <a:pt x="0" y="0"/>
                  </a:moveTo>
                  <a:lnTo>
                    <a:pt x="551689" y="0"/>
                  </a:lnTo>
                  <a:lnTo>
                    <a:pt x="551689" y="626231"/>
                  </a:lnTo>
                  <a:lnTo>
                    <a:pt x="0" y="626231"/>
                  </a:lnTo>
                  <a:close/>
                </a:path>
              </a:pathLst>
            </a:custGeom>
            <a:solidFill>
              <a:srgbClr val="CCCCCC"/>
            </a:solidFill>
          </p:spPr>
        </p:sp>
        <p:sp>
          <p:nvSpPr>
            <p:cNvPr name="TextBox 6" id="6"/>
            <p:cNvSpPr txBox="true"/>
            <p:nvPr/>
          </p:nvSpPr>
          <p:spPr>
            <a:xfrm>
              <a:off x="0" y="-19050"/>
              <a:ext cx="551689" cy="645281"/>
            </a:xfrm>
            <a:prstGeom prst="rect">
              <a:avLst/>
            </a:prstGeom>
          </p:spPr>
          <p:txBody>
            <a:bodyPr anchor="ctr" rtlCol="false" tIns="50800" lIns="50800" bIns="50800" rIns="50800"/>
            <a:lstStyle/>
            <a:p>
              <a:pPr algn="ctr">
                <a:lnSpc>
                  <a:spcPts val="2859"/>
                </a:lnSpc>
              </a:pPr>
            </a:p>
          </p:txBody>
        </p:sp>
      </p:grpSp>
      <p:grpSp>
        <p:nvGrpSpPr>
          <p:cNvPr name="Group 7" id="7"/>
          <p:cNvGrpSpPr/>
          <p:nvPr/>
        </p:nvGrpSpPr>
        <p:grpSpPr>
          <a:xfrm rot="0">
            <a:off x="-754840" y="-1461535"/>
            <a:ext cx="2094695" cy="2377721"/>
            <a:chOff x="0" y="0"/>
            <a:chExt cx="551689" cy="626231"/>
          </a:xfrm>
        </p:grpSpPr>
        <p:sp>
          <p:nvSpPr>
            <p:cNvPr name="Freeform 8" id="8"/>
            <p:cNvSpPr/>
            <p:nvPr/>
          </p:nvSpPr>
          <p:spPr>
            <a:xfrm flipH="false" flipV="false" rot="0">
              <a:off x="0" y="0"/>
              <a:ext cx="551689" cy="626231"/>
            </a:xfrm>
            <a:custGeom>
              <a:avLst/>
              <a:gdLst/>
              <a:ahLst/>
              <a:cxnLst/>
              <a:rect r="r" b="b" t="t" l="l"/>
              <a:pathLst>
                <a:path h="626231" w="551689">
                  <a:moveTo>
                    <a:pt x="0" y="0"/>
                  </a:moveTo>
                  <a:lnTo>
                    <a:pt x="551689" y="0"/>
                  </a:lnTo>
                  <a:lnTo>
                    <a:pt x="551689" y="626231"/>
                  </a:lnTo>
                  <a:lnTo>
                    <a:pt x="0" y="626231"/>
                  </a:lnTo>
                  <a:close/>
                </a:path>
              </a:pathLst>
            </a:custGeom>
            <a:solidFill>
              <a:srgbClr val="CCCCCC"/>
            </a:solidFill>
          </p:spPr>
        </p:sp>
        <p:sp>
          <p:nvSpPr>
            <p:cNvPr name="TextBox 9" id="9"/>
            <p:cNvSpPr txBox="true"/>
            <p:nvPr/>
          </p:nvSpPr>
          <p:spPr>
            <a:xfrm>
              <a:off x="0" y="-19050"/>
              <a:ext cx="551689" cy="645281"/>
            </a:xfrm>
            <a:prstGeom prst="rect">
              <a:avLst/>
            </a:prstGeom>
          </p:spPr>
          <p:txBody>
            <a:bodyPr anchor="ctr" rtlCol="false" tIns="50800" lIns="50800" bIns="50800" rIns="50800"/>
            <a:lstStyle/>
            <a:p>
              <a:pPr algn="ctr">
                <a:lnSpc>
                  <a:spcPts val="2859"/>
                </a:lnSpc>
              </a:pPr>
            </a:p>
          </p:txBody>
        </p:sp>
      </p:grpSp>
      <p:sp>
        <p:nvSpPr>
          <p:cNvPr name="Freeform 10" id="10"/>
          <p:cNvSpPr/>
          <p:nvPr/>
        </p:nvSpPr>
        <p:spPr>
          <a:xfrm flipH="false" flipV="false" rot="0">
            <a:off x="1028700" y="2199723"/>
            <a:ext cx="4730273" cy="4730273"/>
          </a:xfrm>
          <a:custGeom>
            <a:avLst/>
            <a:gdLst/>
            <a:ahLst/>
            <a:cxnLst/>
            <a:rect r="r" b="b" t="t" l="l"/>
            <a:pathLst>
              <a:path h="4730273" w="4730273">
                <a:moveTo>
                  <a:pt x="0" y="0"/>
                </a:moveTo>
                <a:lnTo>
                  <a:pt x="4730273" y="0"/>
                </a:lnTo>
                <a:lnTo>
                  <a:pt x="4730273" y="4730272"/>
                </a:lnTo>
                <a:lnTo>
                  <a:pt x="0" y="4730272"/>
                </a:lnTo>
                <a:lnTo>
                  <a:pt x="0" y="0"/>
                </a:lnTo>
                <a:close/>
              </a:path>
            </a:pathLst>
          </a:custGeom>
          <a:blipFill>
            <a:blip r:embed="rId4"/>
            <a:stretch>
              <a:fillRect l="0" t="0" r="0" b="0"/>
            </a:stretch>
          </a:blipFill>
        </p:spPr>
      </p:sp>
      <p:sp>
        <p:nvSpPr>
          <p:cNvPr name="TextBox 11" id="11"/>
          <p:cNvSpPr txBox="true"/>
          <p:nvPr/>
        </p:nvSpPr>
        <p:spPr>
          <a:xfrm rot="0">
            <a:off x="6757629" y="868561"/>
            <a:ext cx="4411345" cy="803275"/>
          </a:xfrm>
          <a:prstGeom prst="rect">
            <a:avLst/>
          </a:prstGeom>
        </p:spPr>
        <p:txBody>
          <a:bodyPr anchor="t" rtlCol="false" tIns="0" lIns="0" bIns="0" rIns="0">
            <a:spAutoFit/>
          </a:bodyPr>
          <a:lstStyle/>
          <a:p>
            <a:pPr algn="ctr">
              <a:lnSpc>
                <a:spcPts val="6500"/>
              </a:lnSpc>
              <a:spcBef>
                <a:spcPct val="0"/>
              </a:spcBef>
            </a:pPr>
            <a:r>
              <a:rPr lang="en-US" sz="5000" u="sng">
                <a:solidFill>
                  <a:srgbClr val="000000"/>
                </a:solidFill>
                <a:latin typeface="Montserrat Light"/>
              </a:rPr>
              <a:t>GEAR MOTOR</a:t>
            </a:r>
          </a:p>
        </p:txBody>
      </p:sp>
      <p:sp>
        <p:nvSpPr>
          <p:cNvPr name="TextBox 12" id="12"/>
          <p:cNvSpPr txBox="true"/>
          <p:nvPr/>
        </p:nvSpPr>
        <p:spPr>
          <a:xfrm rot="0">
            <a:off x="6381129" y="3299502"/>
            <a:ext cx="7711720" cy="2466975"/>
          </a:xfrm>
          <a:prstGeom prst="rect">
            <a:avLst/>
          </a:prstGeom>
        </p:spPr>
        <p:txBody>
          <a:bodyPr anchor="t" rtlCol="false" tIns="0" lIns="0" bIns="0" rIns="0">
            <a:spAutoFit/>
          </a:bodyPr>
          <a:lstStyle/>
          <a:p>
            <a:pPr algn="ctr">
              <a:lnSpc>
                <a:spcPts val="3900"/>
              </a:lnSpc>
              <a:spcBef>
                <a:spcPct val="0"/>
              </a:spcBef>
            </a:pPr>
            <a:r>
              <a:rPr lang="en-US" sz="3000">
                <a:solidFill>
                  <a:srgbClr val="000000"/>
                </a:solidFill>
                <a:latin typeface="Montserrat Light"/>
              </a:rPr>
              <a:t>GEAR motors are electrical motors that convert direct current (DC) electrical energy into mechanical energy. DC motors can be subcategorized as brushed or brushless</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2F4F5"/>
        </a:solidFill>
      </p:bgPr>
    </p:bg>
    <p:spTree>
      <p:nvGrpSpPr>
        <p:cNvPr id="1" name=""/>
        <p:cNvGrpSpPr/>
        <p:nvPr/>
      </p:nvGrpSpPr>
      <p:grpSpPr>
        <a:xfrm>
          <a:off x="0" y="0"/>
          <a:ext cx="0" cy="0"/>
          <a:chOff x="0" y="0"/>
          <a:chExt cx="0" cy="0"/>
        </a:xfrm>
      </p:grpSpPr>
      <p:sp>
        <p:nvSpPr>
          <p:cNvPr name="Freeform 2" id="2"/>
          <p:cNvSpPr/>
          <p:nvPr/>
        </p:nvSpPr>
        <p:spPr>
          <a:xfrm flipH="false" flipV="false" rot="887923">
            <a:off x="-3872643" y="7865269"/>
            <a:ext cx="13977230" cy="14342307"/>
          </a:xfrm>
          <a:custGeom>
            <a:avLst/>
            <a:gdLst/>
            <a:ahLst/>
            <a:cxnLst/>
            <a:rect r="r" b="b" t="t" l="l"/>
            <a:pathLst>
              <a:path h="14342307" w="13977230">
                <a:moveTo>
                  <a:pt x="0" y="0"/>
                </a:moveTo>
                <a:lnTo>
                  <a:pt x="13977231" y="0"/>
                </a:lnTo>
                <a:lnTo>
                  <a:pt x="13977231" y="14342307"/>
                </a:lnTo>
                <a:lnTo>
                  <a:pt x="0" y="1434230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887923">
            <a:off x="13025268" y="-3768294"/>
            <a:ext cx="7032580" cy="7216267"/>
          </a:xfrm>
          <a:custGeom>
            <a:avLst/>
            <a:gdLst/>
            <a:ahLst/>
            <a:cxnLst/>
            <a:rect r="r" b="b" t="t" l="l"/>
            <a:pathLst>
              <a:path h="7216267" w="7032580">
                <a:moveTo>
                  <a:pt x="0" y="0"/>
                </a:moveTo>
                <a:lnTo>
                  <a:pt x="7032580" y="0"/>
                </a:lnTo>
                <a:lnTo>
                  <a:pt x="7032580" y="7216267"/>
                </a:lnTo>
                <a:lnTo>
                  <a:pt x="0" y="721626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4" id="4"/>
          <p:cNvGrpSpPr/>
          <p:nvPr/>
        </p:nvGrpSpPr>
        <p:grpSpPr>
          <a:xfrm rot="0">
            <a:off x="16783223" y="8535567"/>
            <a:ext cx="2094695" cy="2377721"/>
            <a:chOff x="0" y="0"/>
            <a:chExt cx="551689" cy="626231"/>
          </a:xfrm>
        </p:grpSpPr>
        <p:sp>
          <p:nvSpPr>
            <p:cNvPr name="Freeform 5" id="5"/>
            <p:cNvSpPr/>
            <p:nvPr/>
          </p:nvSpPr>
          <p:spPr>
            <a:xfrm flipH="false" flipV="false" rot="0">
              <a:off x="0" y="0"/>
              <a:ext cx="551689" cy="626231"/>
            </a:xfrm>
            <a:custGeom>
              <a:avLst/>
              <a:gdLst/>
              <a:ahLst/>
              <a:cxnLst/>
              <a:rect r="r" b="b" t="t" l="l"/>
              <a:pathLst>
                <a:path h="626231" w="551689">
                  <a:moveTo>
                    <a:pt x="0" y="0"/>
                  </a:moveTo>
                  <a:lnTo>
                    <a:pt x="551689" y="0"/>
                  </a:lnTo>
                  <a:lnTo>
                    <a:pt x="551689" y="626231"/>
                  </a:lnTo>
                  <a:lnTo>
                    <a:pt x="0" y="626231"/>
                  </a:lnTo>
                  <a:close/>
                </a:path>
              </a:pathLst>
            </a:custGeom>
            <a:solidFill>
              <a:srgbClr val="CCCCCC"/>
            </a:solidFill>
          </p:spPr>
        </p:sp>
        <p:sp>
          <p:nvSpPr>
            <p:cNvPr name="TextBox 6" id="6"/>
            <p:cNvSpPr txBox="true"/>
            <p:nvPr/>
          </p:nvSpPr>
          <p:spPr>
            <a:xfrm>
              <a:off x="0" y="-19050"/>
              <a:ext cx="551689" cy="645281"/>
            </a:xfrm>
            <a:prstGeom prst="rect">
              <a:avLst/>
            </a:prstGeom>
          </p:spPr>
          <p:txBody>
            <a:bodyPr anchor="ctr" rtlCol="false" tIns="50800" lIns="50800" bIns="50800" rIns="50800"/>
            <a:lstStyle/>
            <a:p>
              <a:pPr algn="ctr">
                <a:lnSpc>
                  <a:spcPts val="2859"/>
                </a:lnSpc>
              </a:pPr>
            </a:p>
          </p:txBody>
        </p:sp>
      </p:grpSp>
      <p:grpSp>
        <p:nvGrpSpPr>
          <p:cNvPr name="Group 7" id="7"/>
          <p:cNvGrpSpPr/>
          <p:nvPr/>
        </p:nvGrpSpPr>
        <p:grpSpPr>
          <a:xfrm rot="0">
            <a:off x="-754840" y="-1461535"/>
            <a:ext cx="2094695" cy="2377721"/>
            <a:chOff x="0" y="0"/>
            <a:chExt cx="551689" cy="626231"/>
          </a:xfrm>
        </p:grpSpPr>
        <p:sp>
          <p:nvSpPr>
            <p:cNvPr name="Freeform 8" id="8"/>
            <p:cNvSpPr/>
            <p:nvPr/>
          </p:nvSpPr>
          <p:spPr>
            <a:xfrm flipH="false" flipV="false" rot="0">
              <a:off x="0" y="0"/>
              <a:ext cx="551689" cy="626231"/>
            </a:xfrm>
            <a:custGeom>
              <a:avLst/>
              <a:gdLst/>
              <a:ahLst/>
              <a:cxnLst/>
              <a:rect r="r" b="b" t="t" l="l"/>
              <a:pathLst>
                <a:path h="626231" w="551689">
                  <a:moveTo>
                    <a:pt x="0" y="0"/>
                  </a:moveTo>
                  <a:lnTo>
                    <a:pt x="551689" y="0"/>
                  </a:lnTo>
                  <a:lnTo>
                    <a:pt x="551689" y="626231"/>
                  </a:lnTo>
                  <a:lnTo>
                    <a:pt x="0" y="626231"/>
                  </a:lnTo>
                  <a:close/>
                </a:path>
              </a:pathLst>
            </a:custGeom>
            <a:solidFill>
              <a:srgbClr val="CCCCCC"/>
            </a:solidFill>
          </p:spPr>
        </p:sp>
        <p:sp>
          <p:nvSpPr>
            <p:cNvPr name="TextBox 9" id="9"/>
            <p:cNvSpPr txBox="true"/>
            <p:nvPr/>
          </p:nvSpPr>
          <p:spPr>
            <a:xfrm>
              <a:off x="0" y="-19050"/>
              <a:ext cx="551689" cy="645281"/>
            </a:xfrm>
            <a:prstGeom prst="rect">
              <a:avLst/>
            </a:prstGeom>
          </p:spPr>
          <p:txBody>
            <a:bodyPr anchor="ctr" rtlCol="false" tIns="50800" lIns="50800" bIns="50800" rIns="50800"/>
            <a:lstStyle/>
            <a:p>
              <a:pPr algn="ctr">
                <a:lnSpc>
                  <a:spcPts val="2859"/>
                </a:lnSpc>
              </a:pPr>
            </a:p>
          </p:txBody>
        </p:sp>
      </p:grpSp>
      <p:sp>
        <p:nvSpPr>
          <p:cNvPr name="Freeform 10" id="10"/>
          <p:cNvSpPr/>
          <p:nvPr/>
        </p:nvSpPr>
        <p:spPr>
          <a:xfrm flipH="false" flipV="false" rot="0">
            <a:off x="601314" y="2178788"/>
            <a:ext cx="5029317" cy="5029317"/>
          </a:xfrm>
          <a:custGeom>
            <a:avLst/>
            <a:gdLst/>
            <a:ahLst/>
            <a:cxnLst/>
            <a:rect r="r" b="b" t="t" l="l"/>
            <a:pathLst>
              <a:path h="5029317" w="5029317">
                <a:moveTo>
                  <a:pt x="0" y="0"/>
                </a:moveTo>
                <a:lnTo>
                  <a:pt x="5029317" y="0"/>
                </a:lnTo>
                <a:lnTo>
                  <a:pt x="5029317" y="5029316"/>
                </a:lnTo>
                <a:lnTo>
                  <a:pt x="0" y="5029316"/>
                </a:lnTo>
                <a:lnTo>
                  <a:pt x="0" y="0"/>
                </a:lnTo>
                <a:close/>
              </a:path>
            </a:pathLst>
          </a:custGeom>
          <a:blipFill>
            <a:blip r:embed="rId4"/>
            <a:stretch>
              <a:fillRect l="0" t="0" r="0" b="0"/>
            </a:stretch>
          </a:blipFill>
        </p:spPr>
      </p:sp>
      <p:sp>
        <p:nvSpPr>
          <p:cNvPr name="TextBox 11" id="11"/>
          <p:cNvSpPr txBox="true"/>
          <p:nvPr/>
        </p:nvSpPr>
        <p:spPr>
          <a:xfrm rot="0">
            <a:off x="6900680" y="868561"/>
            <a:ext cx="4803775" cy="803275"/>
          </a:xfrm>
          <a:prstGeom prst="rect">
            <a:avLst/>
          </a:prstGeom>
        </p:spPr>
        <p:txBody>
          <a:bodyPr anchor="t" rtlCol="false" tIns="0" lIns="0" bIns="0" rIns="0">
            <a:spAutoFit/>
          </a:bodyPr>
          <a:lstStyle/>
          <a:p>
            <a:pPr algn="ctr">
              <a:lnSpc>
                <a:spcPts val="6500"/>
              </a:lnSpc>
              <a:spcBef>
                <a:spcPct val="0"/>
              </a:spcBef>
            </a:pPr>
            <a:r>
              <a:rPr lang="en-US" sz="5000" u="sng">
                <a:solidFill>
                  <a:srgbClr val="000000"/>
                </a:solidFill>
                <a:latin typeface="Montserrat Light"/>
              </a:rPr>
              <a:t>SERVO MOTOR</a:t>
            </a:r>
          </a:p>
        </p:txBody>
      </p:sp>
      <p:sp>
        <p:nvSpPr>
          <p:cNvPr name="TextBox 12" id="12"/>
          <p:cNvSpPr txBox="true"/>
          <p:nvPr/>
        </p:nvSpPr>
        <p:spPr>
          <a:xfrm rot="0">
            <a:off x="6795996" y="3443287"/>
            <a:ext cx="7619270" cy="3381375"/>
          </a:xfrm>
          <a:prstGeom prst="rect">
            <a:avLst/>
          </a:prstGeom>
        </p:spPr>
        <p:txBody>
          <a:bodyPr anchor="t" rtlCol="false" tIns="0" lIns="0" bIns="0" rIns="0">
            <a:spAutoFit/>
          </a:bodyPr>
          <a:lstStyle/>
          <a:p>
            <a:pPr algn="ctr">
              <a:lnSpc>
                <a:spcPts val="3899"/>
              </a:lnSpc>
              <a:spcBef>
                <a:spcPct val="0"/>
              </a:spcBef>
            </a:pPr>
            <a:r>
              <a:rPr lang="en-US" sz="2999">
                <a:solidFill>
                  <a:srgbClr val="000000"/>
                </a:solidFill>
                <a:latin typeface="Montserrat Light"/>
              </a:rPr>
              <a:t>Servo motor - It turns left and right to the ultrasonic sensor or we can say that it helps the robot to sense obstacles in the left and right direction. Gear motor - It helps the robot to move in all directions (forward, backward, left, right). Wheels - It is connected to a gear motor</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2F4F5"/>
        </a:solidFill>
      </p:bgPr>
    </p:bg>
    <p:spTree>
      <p:nvGrpSpPr>
        <p:cNvPr id="1" name=""/>
        <p:cNvGrpSpPr/>
        <p:nvPr/>
      </p:nvGrpSpPr>
      <p:grpSpPr>
        <a:xfrm>
          <a:off x="0" y="0"/>
          <a:ext cx="0" cy="0"/>
          <a:chOff x="0" y="0"/>
          <a:chExt cx="0" cy="0"/>
        </a:xfrm>
      </p:grpSpPr>
      <p:sp>
        <p:nvSpPr>
          <p:cNvPr name="Freeform 2" id="2"/>
          <p:cNvSpPr/>
          <p:nvPr/>
        </p:nvSpPr>
        <p:spPr>
          <a:xfrm flipH="false" flipV="false" rot="887923">
            <a:off x="-3872643" y="7865269"/>
            <a:ext cx="13977230" cy="14342307"/>
          </a:xfrm>
          <a:custGeom>
            <a:avLst/>
            <a:gdLst/>
            <a:ahLst/>
            <a:cxnLst/>
            <a:rect r="r" b="b" t="t" l="l"/>
            <a:pathLst>
              <a:path h="14342307" w="13977230">
                <a:moveTo>
                  <a:pt x="0" y="0"/>
                </a:moveTo>
                <a:lnTo>
                  <a:pt x="13977231" y="0"/>
                </a:lnTo>
                <a:lnTo>
                  <a:pt x="13977231" y="14342307"/>
                </a:lnTo>
                <a:lnTo>
                  <a:pt x="0" y="1434230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887923">
            <a:off x="13025268" y="-3768294"/>
            <a:ext cx="7032580" cy="7216267"/>
          </a:xfrm>
          <a:custGeom>
            <a:avLst/>
            <a:gdLst/>
            <a:ahLst/>
            <a:cxnLst/>
            <a:rect r="r" b="b" t="t" l="l"/>
            <a:pathLst>
              <a:path h="7216267" w="7032580">
                <a:moveTo>
                  <a:pt x="0" y="0"/>
                </a:moveTo>
                <a:lnTo>
                  <a:pt x="7032580" y="0"/>
                </a:lnTo>
                <a:lnTo>
                  <a:pt x="7032580" y="7216267"/>
                </a:lnTo>
                <a:lnTo>
                  <a:pt x="0" y="721626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4" id="4"/>
          <p:cNvGrpSpPr/>
          <p:nvPr/>
        </p:nvGrpSpPr>
        <p:grpSpPr>
          <a:xfrm rot="0">
            <a:off x="16783223" y="8535567"/>
            <a:ext cx="2094695" cy="2377721"/>
            <a:chOff x="0" y="0"/>
            <a:chExt cx="551689" cy="626231"/>
          </a:xfrm>
        </p:grpSpPr>
        <p:sp>
          <p:nvSpPr>
            <p:cNvPr name="Freeform 5" id="5"/>
            <p:cNvSpPr/>
            <p:nvPr/>
          </p:nvSpPr>
          <p:spPr>
            <a:xfrm flipH="false" flipV="false" rot="0">
              <a:off x="0" y="0"/>
              <a:ext cx="551689" cy="626231"/>
            </a:xfrm>
            <a:custGeom>
              <a:avLst/>
              <a:gdLst/>
              <a:ahLst/>
              <a:cxnLst/>
              <a:rect r="r" b="b" t="t" l="l"/>
              <a:pathLst>
                <a:path h="626231" w="551689">
                  <a:moveTo>
                    <a:pt x="0" y="0"/>
                  </a:moveTo>
                  <a:lnTo>
                    <a:pt x="551689" y="0"/>
                  </a:lnTo>
                  <a:lnTo>
                    <a:pt x="551689" y="626231"/>
                  </a:lnTo>
                  <a:lnTo>
                    <a:pt x="0" y="626231"/>
                  </a:lnTo>
                  <a:close/>
                </a:path>
              </a:pathLst>
            </a:custGeom>
            <a:solidFill>
              <a:srgbClr val="CCCCCC"/>
            </a:solidFill>
          </p:spPr>
        </p:sp>
        <p:sp>
          <p:nvSpPr>
            <p:cNvPr name="TextBox 6" id="6"/>
            <p:cNvSpPr txBox="true"/>
            <p:nvPr/>
          </p:nvSpPr>
          <p:spPr>
            <a:xfrm>
              <a:off x="0" y="-19050"/>
              <a:ext cx="551689" cy="645281"/>
            </a:xfrm>
            <a:prstGeom prst="rect">
              <a:avLst/>
            </a:prstGeom>
          </p:spPr>
          <p:txBody>
            <a:bodyPr anchor="ctr" rtlCol="false" tIns="50800" lIns="50800" bIns="50800" rIns="50800"/>
            <a:lstStyle/>
            <a:p>
              <a:pPr algn="ctr">
                <a:lnSpc>
                  <a:spcPts val="2859"/>
                </a:lnSpc>
              </a:pPr>
            </a:p>
          </p:txBody>
        </p:sp>
      </p:grpSp>
      <p:grpSp>
        <p:nvGrpSpPr>
          <p:cNvPr name="Group 7" id="7"/>
          <p:cNvGrpSpPr/>
          <p:nvPr/>
        </p:nvGrpSpPr>
        <p:grpSpPr>
          <a:xfrm rot="0">
            <a:off x="-754840" y="-1461535"/>
            <a:ext cx="2094695" cy="2377721"/>
            <a:chOff x="0" y="0"/>
            <a:chExt cx="551689" cy="626231"/>
          </a:xfrm>
        </p:grpSpPr>
        <p:sp>
          <p:nvSpPr>
            <p:cNvPr name="Freeform 8" id="8"/>
            <p:cNvSpPr/>
            <p:nvPr/>
          </p:nvSpPr>
          <p:spPr>
            <a:xfrm flipH="false" flipV="false" rot="0">
              <a:off x="0" y="0"/>
              <a:ext cx="551689" cy="626231"/>
            </a:xfrm>
            <a:custGeom>
              <a:avLst/>
              <a:gdLst/>
              <a:ahLst/>
              <a:cxnLst/>
              <a:rect r="r" b="b" t="t" l="l"/>
              <a:pathLst>
                <a:path h="626231" w="551689">
                  <a:moveTo>
                    <a:pt x="0" y="0"/>
                  </a:moveTo>
                  <a:lnTo>
                    <a:pt x="551689" y="0"/>
                  </a:lnTo>
                  <a:lnTo>
                    <a:pt x="551689" y="626231"/>
                  </a:lnTo>
                  <a:lnTo>
                    <a:pt x="0" y="626231"/>
                  </a:lnTo>
                  <a:close/>
                </a:path>
              </a:pathLst>
            </a:custGeom>
            <a:solidFill>
              <a:srgbClr val="CCCCCC"/>
            </a:solidFill>
          </p:spPr>
        </p:sp>
        <p:sp>
          <p:nvSpPr>
            <p:cNvPr name="TextBox 9" id="9"/>
            <p:cNvSpPr txBox="true"/>
            <p:nvPr/>
          </p:nvSpPr>
          <p:spPr>
            <a:xfrm>
              <a:off x="0" y="-19050"/>
              <a:ext cx="551689" cy="645281"/>
            </a:xfrm>
            <a:prstGeom prst="rect">
              <a:avLst/>
            </a:prstGeom>
          </p:spPr>
          <p:txBody>
            <a:bodyPr anchor="ctr" rtlCol="false" tIns="50800" lIns="50800" bIns="50800" rIns="50800"/>
            <a:lstStyle/>
            <a:p>
              <a:pPr algn="ctr">
                <a:lnSpc>
                  <a:spcPts val="2859"/>
                </a:lnSpc>
              </a:pPr>
            </a:p>
          </p:txBody>
        </p:sp>
      </p:grpSp>
      <p:sp>
        <p:nvSpPr>
          <p:cNvPr name="Freeform 10" id="10"/>
          <p:cNvSpPr/>
          <p:nvPr/>
        </p:nvSpPr>
        <p:spPr>
          <a:xfrm flipH="false" flipV="false" rot="0">
            <a:off x="-1522641" y="1402453"/>
            <a:ext cx="8201348" cy="6356958"/>
          </a:xfrm>
          <a:custGeom>
            <a:avLst/>
            <a:gdLst/>
            <a:ahLst/>
            <a:cxnLst/>
            <a:rect r="r" b="b" t="t" l="l"/>
            <a:pathLst>
              <a:path h="6356958" w="8201348">
                <a:moveTo>
                  <a:pt x="0" y="0"/>
                </a:moveTo>
                <a:lnTo>
                  <a:pt x="8201348" y="0"/>
                </a:lnTo>
                <a:lnTo>
                  <a:pt x="8201348" y="6356959"/>
                </a:lnTo>
                <a:lnTo>
                  <a:pt x="0" y="6356959"/>
                </a:lnTo>
                <a:lnTo>
                  <a:pt x="0" y="0"/>
                </a:lnTo>
                <a:close/>
              </a:path>
            </a:pathLst>
          </a:custGeom>
          <a:blipFill>
            <a:blip r:embed="rId4"/>
            <a:stretch>
              <a:fillRect l="0" t="0" r="-16266" b="0"/>
            </a:stretch>
          </a:blipFill>
        </p:spPr>
      </p:sp>
      <p:sp>
        <p:nvSpPr>
          <p:cNvPr name="TextBox 11" id="11"/>
          <p:cNvSpPr txBox="true"/>
          <p:nvPr/>
        </p:nvSpPr>
        <p:spPr>
          <a:xfrm rot="0">
            <a:off x="5454420" y="868561"/>
            <a:ext cx="4100195" cy="803275"/>
          </a:xfrm>
          <a:prstGeom prst="rect">
            <a:avLst/>
          </a:prstGeom>
        </p:spPr>
        <p:txBody>
          <a:bodyPr anchor="t" rtlCol="false" tIns="0" lIns="0" bIns="0" rIns="0">
            <a:spAutoFit/>
          </a:bodyPr>
          <a:lstStyle/>
          <a:p>
            <a:pPr algn="ctr">
              <a:lnSpc>
                <a:spcPts val="6500"/>
              </a:lnSpc>
              <a:spcBef>
                <a:spcPct val="0"/>
              </a:spcBef>
            </a:pPr>
            <a:r>
              <a:rPr lang="en-US" sz="5000" u="sng">
                <a:solidFill>
                  <a:srgbClr val="000000"/>
                </a:solidFill>
                <a:latin typeface="Montserrat Light"/>
              </a:rPr>
              <a:t>Li-ion battery</a:t>
            </a:r>
          </a:p>
        </p:txBody>
      </p:sp>
      <p:sp>
        <p:nvSpPr>
          <p:cNvPr name="TextBox 12" id="12"/>
          <p:cNvSpPr txBox="true"/>
          <p:nvPr/>
        </p:nvSpPr>
        <p:spPr>
          <a:xfrm rot="0">
            <a:off x="6381129" y="3299502"/>
            <a:ext cx="7711720" cy="3457575"/>
          </a:xfrm>
          <a:prstGeom prst="rect">
            <a:avLst/>
          </a:prstGeom>
        </p:spPr>
        <p:txBody>
          <a:bodyPr anchor="t" rtlCol="false" tIns="0" lIns="0" bIns="0" rIns="0">
            <a:spAutoFit/>
          </a:bodyPr>
          <a:lstStyle/>
          <a:p>
            <a:pPr algn="ctr">
              <a:lnSpc>
                <a:spcPts val="3900"/>
              </a:lnSpc>
              <a:spcBef>
                <a:spcPct val="0"/>
              </a:spcBef>
            </a:pPr>
            <a:r>
              <a:rPr lang="en-US" sz="3000">
                <a:solidFill>
                  <a:srgbClr val="000000"/>
                </a:solidFill>
                <a:latin typeface="Montserrat Light"/>
              </a:rPr>
              <a:t>A lithium-ion battery is a type of rechargeable battery that is charged and discharged by lithium ions moving between the negative (anode) and positive (cathode) electrodes. take 2  3.7v battery and connect in serial it is converted into 7.4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DAFzQ82NEu0</dc:identifier>
  <dcterms:modified xsi:type="dcterms:W3CDTF">2011-08-01T06:04:30Z</dcterms:modified>
  <cp:revision>1</cp:revision>
  <dc:title>Obstacle avoidance</dc:title>
</cp:coreProperties>
</file>

<file path=docProps/thumbnail.jpeg>
</file>